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467" r:id="rId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500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4D96A09-F667-99C5-2F71-0FAD23BAD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3B81C504-73FB-354E-73E4-FB3D797D8F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BC84BC0-FCA9-B53B-0F28-4C71A06F5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ADC7129-57B9-303C-1DD2-001963EDD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C09EDAF-75FC-9EB6-3BC7-C498AA758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62263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BA68FD9-36A9-CD65-3F71-7B5F1104D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972C9EA-1233-4A47-B0F5-29C8BE0224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563A474-AEE6-DC13-0C05-624961CC1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C87FFD3-9FD5-DD9B-D1DE-2F50CA766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DB96DD0-ADE0-5A96-5F8F-F40CFC2EC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936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D663E331-2B21-0776-D213-94CD918AB8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0AA48AB-07AE-DDDA-4C21-92AD7A9FE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CDF6DCE-384E-59E1-C329-FDDBED358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332F49D-F1E7-F5D2-4170-AFA1DC81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5ED4801-AAED-2A21-4C99-49E279DC1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02271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0" y="5929931"/>
            <a:ext cx="10985503" cy="31849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  <a:lvl2pPr marL="533400" indent="-228600" defTabSz="412750">
              <a:lnSpc>
                <a:spcPct val="100000"/>
              </a:lnSpc>
              <a:spcBef>
                <a:spcPts val="0"/>
              </a:spcBef>
              <a:defRPr sz="1800" b="1"/>
            </a:lvl2pPr>
            <a:lvl3pPr marL="838200" indent="-228600" defTabSz="412750">
              <a:lnSpc>
                <a:spcPct val="100000"/>
              </a:lnSpc>
              <a:spcBef>
                <a:spcPts val="0"/>
              </a:spcBef>
              <a:defRPr sz="1800" b="1"/>
            </a:lvl3pPr>
            <a:lvl4pPr marL="1143000" indent="-228600" defTabSz="412750">
              <a:lnSpc>
                <a:spcPct val="100000"/>
              </a:lnSpc>
              <a:spcBef>
                <a:spcPts val="0"/>
              </a:spcBef>
              <a:defRPr sz="1800" b="1"/>
            </a:lvl4pPr>
            <a:lvl5pPr marL="1447800" indent="-228600" defTabSz="412750">
              <a:lnSpc>
                <a:spcPct val="100000"/>
              </a:lnSpc>
              <a:spcBef>
                <a:spcPts val="0"/>
              </a:spcBef>
              <a:defRPr sz="18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3" cy="2324102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1" y="3611595"/>
            <a:ext cx="10985501" cy="952502"/>
          </a:xfrm>
          <a:prstGeom prst="rect">
            <a:avLst/>
          </a:prstGeom>
        </p:spPr>
        <p:txBody>
          <a:bodyPr numCol="1" spcCol="38100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pPr rtl="0">
              <a:defRPr/>
            </a:pPr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891421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573199F-9054-A2CC-505C-37499EDFA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05910A5-9D53-4041-A57C-38CFC69D8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53AD700-21CD-A537-0803-5C569948A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20F4F83-D1DC-C326-7180-E2946667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D78CC1A-E7E2-3DB9-5307-117A742C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1677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90193CF-8406-D070-85FD-57CB8FB25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63CBC3A-DA7C-475D-B163-37F96BC8B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C7B6E54-41C6-BBD3-79C7-232C36BDD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C505AF5-B292-4B55-AAEA-2328AF3A2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D7D094C-C57D-EEE7-E193-4C32EEAD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26470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A2CDBDA-1AEF-8752-FD0F-C9DB91106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DE02E8F-B5B6-484D-5DE0-7032E4CE7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7DF69A1-9651-AA50-55BA-7B42D30E0C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C391645-E38A-58FF-06F3-C4EF81ADA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DD3384C-D5A5-5390-F7D6-1ADF9D5C2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33FC82FD-0D10-B022-E9F3-AE7824F74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5889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35267CE-DAAF-F354-BA07-9C9FAF1DB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5C4A340-9198-6D57-5B0D-1A7E25C26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1CEBD773-AB8A-50B4-3CD4-B2FC2631B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16EC85B6-4714-4CDA-2CC1-EED6905770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04DF9C2E-C346-0AD6-0AB3-62EFA9E5E4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D6D2E906-44EF-D578-318F-2F9D9971A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5F3E6D3A-E8B9-DFBE-6067-BA271FD81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941ABCBC-911E-4A6F-CD6E-978C76CA1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2181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8F5115E-A3FC-3EE8-8409-25F456A00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9737EE04-10DD-8989-4E3A-354169FD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5F2ADC93-3243-A865-16A2-566C27BAA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FD0320B8-5327-86C9-699F-0028C69D2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89188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7196D164-D646-B203-DB05-3DD484B72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FF7C1F99-B8E5-D79C-6849-E17422995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7E92BDEE-70EF-D1D4-5AF9-DACD0E7B9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9254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8A19D13-F2C9-B797-3E5E-5EAFA1365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5B791B0-0096-5CBF-7FAC-2C1D32305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A99D0D4B-7BD5-DF52-EC2E-BFD5A23DA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C3F4F5D-7C88-7F0B-7EF8-1279E3559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1335C8F-8253-9F69-224D-3C4374A0A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F5082FE3-0BC9-F0A0-747A-4B3327652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9874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8916D47-B86C-6685-5453-63AB2ECC7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756B785E-FBFE-1D82-99B4-357ACBAC5A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99273B8D-25DA-F5FB-B40F-D7E4217A3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1024465-82CF-AD8D-F69A-0C2915C00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99736D4-E661-119B-1715-5126B945E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FFB93BC8-5DB4-3136-A75C-EDFC8BE17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34558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BB7BA354-764B-3DA5-3D11-705E8DF00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D6FAFF9-82BF-0065-A787-64EB1297D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CCB52EA-8D53-89BC-E0AD-0B44229027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CF680-2E68-4E67-88E8-FD7A78623B14}" type="datetimeFigureOut">
              <a:rPr lang="he-IL" smtClean="0"/>
              <a:t>ג'/תמוז/תשפ"ה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2B8E87C-A61C-E001-C368-06E8E53D1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2120CFD-FD07-0930-08AD-A760F65D7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685A5-DF51-45AD-8E70-684292B34C60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54871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כותרת 2">
            <a:extLst>
              <a:ext uri="{FF2B5EF4-FFF2-40B4-BE49-F238E27FC236}">
                <a16:creationId xmlns:a16="http://schemas.microsoft.com/office/drawing/2014/main" id="{E7AAE7A1-79B0-BBBB-DF12-74AC736BC268}"/>
              </a:ext>
            </a:extLst>
          </p:cNvPr>
          <p:cNvSpPr txBox="1">
            <a:spLocks/>
          </p:cNvSpPr>
          <p:nvPr/>
        </p:nvSpPr>
        <p:spPr>
          <a:xfrm>
            <a:off x="615862" y="4078650"/>
            <a:ext cx="10985503" cy="1884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b">
            <a:normAutofit fontScale="77500" lnSpcReduction="20000"/>
          </a:bodyPr>
          <a:lstStyle>
            <a:lvl1pPr marL="0" marR="0" indent="0" algn="l" defTabSz="2438337" rtl="1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1" i="0" u="none" strike="noStrike" cap="none" spc="-232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1pPr>
            <a:lvl2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2pPr>
            <a:lvl3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3pPr>
            <a:lvl4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4pPr>
            <a:lvl5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5pPr>
            <a:lvl6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6pPr>
            <a:lvl7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7pPr>
            <a:lvl8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8pPr>
            <a:lvl9pPr marL="0" marR="0" indent="0" algn="l" defTabSz="2438337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j-lt"/>
                <a:ea typeface="+mj-ea"/>
                <a:cs typeface="+mj-cs"/>
                <a:sym typeface="Helvetica Neue"/>
              </a:defRPr>
            </a:lvl9pPr>
          </a:lstStyle>
          <a:p>
            <a:pPr algn="r" defTabSz="412750">
              <a:lnSpc>
                <a:spcPct val="150000"/>
              </a:lnSpc>
              <a:defRPr/>
            </a:pPr>
            <a:br>
              <a:rPr lang="he-IL" sz="5800" kern="0" spc="-116" dirty="0">
                <a:latin typeface="Helvetica Neue"/>
              </a:rPr>
            </a:br>
            <a:endParaRPr lang="he-IL" sz="5800" kern="0" spc="-116" dirty="0">
              <a:latin typeface="Helvetica Neue"/>
            </a:endParaRPr>
          </a:p>
        </p:txBody>
      </p:sp>
      <p:sp>
        <p:nvSpPr>
          <p:cNvPr id="14" name="Google Shape;267;p9">
            <a:extLst>
              <a:ext uri="{FF2B5EF4-FFF2-40B4-BE49-F238E27FC236}">
                <a16:creationId xmlns:a16="http://schemas.microsoft.com/office/drawing/2014/main" id="{6835C230-DA3B-B6C8-A30E-5FBAB12387FA}"/>
              </a:ext>
            </a:extLst>
          </p:cNvPr>
          <p:cNvSpPr/>
          <p:nvPr/>
        </p:nvSpPr>
        <p:spPr>
          <a:xfrm>
            <a:off x="0" y="-16580"/>
            <a:ext cx="12217226" cy="104881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25400" tIns="25400" rIns="25400" bIns="25400" anchor="ctr" anchorCtr="0">
            <a:noAutofit/>
          </a:bodyPr>
          <a:lstStyle/>
          <a:p>
            <a:pPr algn="ctr" defTabSz="228600" rtl="0">
              <a:buClr>
                <a:srgbClr val="FFFFFF"/>
              </a:buClr>
              <a:buSzPts val="2400"/>
              <a:defRPr/>
            </a:pPr>
            <a:r>
              <a:rPr lang="he-IL" sz="4400" b="1" dirty="0">
                <a:solidFill>
                  <a:srgbClr val="A7A7A7">
                    <a:lumMod val="40000"/>
                    <a:lumOff val="60000"/>
                  </a:srgbClr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צוות האשכול</a:t>
            </a:r>
            <a:endParaRPr sz="4400" b="1" dirty="0">
              <a:solidFill>
                <a:srgbClr val="A7A7A7">
                  <a:lumMod val="40000"/>
                  <a:lumOff val="60000"/>
                </a:srgbClr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5" name="תמונה 4">
            <a:extLst>
              <a:ext uri="{FF2B5EF4-FFF2-40B4-BE49-F238E27FC236}">
                <a16:creationId xmlns:a16="http://schemas.microsoft.com/office/drawing/2014/main" id="{E310A793-800C-2073-7567-0CACE4D67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426" y="2295170"/>
            <a:ext cx="1296932" cy="1394109"/>
          </a:xfrm>
          <a:prstGeom prst="rect">
            <a:avLst/>
          </a:prstGeom>
          <a:effectLst>
            <a:softEdge rad="698500"/>
          </a:effectLst>
          <a:scene3d>
            <a:camera prst="orthographicFront"/>
            <a:lightRig rig="threePt" dir="t"/>
          </a:scene3d>
          <a:sp3d contourW="57150">
            <a:contourClr>
              <a:srgbClr val="0070C0"/>
            </a:contourClr>
          </a:sp3d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E7228081-7803-9B18-E915-26E21C492BD6}"/>
              </a:ext>
            </a:extLst>
          </p:cNvPr>
          <p:cNvSpPr txBox="1"/>
          <p:nvPr/>
        </p:nvSpPr>
        <p:spPr>
          <a:xfrm>
            <a:off x="302774" y="3861671"/>
            <a:ext cx="1768018" cy="4821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/>
            <a:r>
              <a:rPr lang="he-IL" sz="1400" b="1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גלעד אסף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מנהל אגף פיתוח כלכלי.</a:t>
            </a:r>
          </a:p>
        </p:txBody>
      </p:sp>
      <p:sp>
        <p:nvSpPr>
          <p:cNvPr id="8" name="תיבת טקסט 7">
            <a:extLst>
              <a:ext uri="{FF2B5EF4-FFF2-40B4-BE49-F238E27FC236}">
                <a16:creationId xmlns:a16="http://schemas.microsoft.com/office/drawing/2014/main" id="{2C6DD2B2-7D6D-B72F-3C84-9633C862B20B}"/>
              </a:ext>
            </a:extLst>
          </p:cNvPr>
          <p:cNvSpPr txBox="1"/>
          <p:nvPr/>
        </p:nvSpPr>
        <p:spPr>
          <a:xfrm>
            <a:off x="6431546" y="3138119"/>
            <a:ext cx="1340401" cy="4821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/>
            <a:r>
              <a:rPr lang="he-IL" sz="1400" b="1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עומר סובול,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 מנכ"ל האשכול</a:t>
            </a:r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95B311A1-E4B8-6217-CF84-3360DDF710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215" y="4586407"/>
            <a:ext cx="1428502" cy="1428502"/>
          </a:xfrm>
          <a:prstGeom prst="rect">
            <a:avLst/>
          </a:prstGeom>
          <a:scene3d>
            <a:camera prst="orthographicFront"/>
            <a:lightRig rig="threePt" dir="t"/>
          </a:scene3d>
          <a:sp3d contourW="69850">
            <a:contourClr>
              <a:srgbClr val="0070C0"/>
            </a:contourClr>
          </a:sp3d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7595D567-2F7C-98F8-537E-69E3DCEA2309}"/>
              </a:ext>
            </a:extLst>
          </p:cNvPr>
          <p:cNvSpPr txBox="1"/>
          <p:nvPr/>
        </p:nvSpPr>
        <p:spPr>
          <a:xfrm>
            <a:off x="1975600" y="6114119"/>
            <a:ext cx="1863860" cy="4821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/>
            <a:r>
              <a:rPr lang="he-IL" sz="1400" b="1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נירית טיירי 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מנהלת מחלקת סביבה</a:t>
            </a:r>
            <a:r>
              <a:rPr lang="he-IL" sz="1200" b="1" dirty="0">
                <a:solidFill>
                  <a:srgbClr val="5E5E5E"/>
                </a:solidFill>
                <a:latin typeface="+mj-lt"/>
                <a:ea typeface="+mj-ea"/>
                <a:cs typeface="+mj-cs"/>
                <a:sym typeface="Helvetica Neue"/>
              </a:rPr>
              <a:t>.</a:t>
            </a:r>
          </a:p>
        </p:txBody>
      </p: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AE216665-9368-69C9-8ED1-A1F27AEF781E}"/>
              </a:ext>
            </a:extLst>
          </p:cNvPr>
          <p:cNvSpPr txBox="1"/>
          <p:nvPr/>
        </p:nvSpPr>
        <p:spPr>
          <a:xfrm>
            <a:off x="135094" y="6089779"/>
            <a:ext cx="1964120" cy="4821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/>
            <a:r>
              <a:rPr lang="he-IL" sz="1400" b="1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תמי פרבר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מנהלת מחלקת חברה וקהילה</a:t>
            </a:r>
          </a:p>
        </p:txBody>
      </p:sp>
      <p:sp>
        <p:nvSpPr>
          <p:cNvPr id="17" name="תיבת טקסט 16">
            <a:extLst>
              <a:ext uri="{FF2B5EF4-FFF2-40B4-BE49-F238E27FC236}">
                <a16:creationId xmlns:a16="http://schemas.microsoft.com/office/drawing/2014/main" id="{3BFE1516-7D22-A8B6-4F8D-7EE510E6A42E}"/>
              </a:ext>
            </a:extLst>
          </p:cNvPr>
          <p:cNvSpPr txBox="1"/>
          <p:nvPr/>
        </p:nvSpPr>
        <p:spPr>
          <a:xfrm>
            <a:off x="4512596" y="3031798"/>
            <a:ext cx="1729410" cy="8822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/>
            <a:r>
              <a:rPr lang="he-IL" sz="1400" b="1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רפי סער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יו"ר האשכול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ראש עיריית כפר סבא</a:t>
            </a:r>
            <a:br>
              <a:rPr lang="en-US" sz="1200" dirty="0">
                <a:solidFill>
                  <a:srgbClr val="5E5E5E"/>
                </a:solidFill>
                <a:latin typeface="+mj-lt"/>
                <a:ea typeface="+mj-ea"/>
                <a:cs typeface="+mj-cs"/>
                <a:sym typeface="Helvetica Neue"/>
              </a:rPr>
            </a:br>
            <a:endParaRPr lang="he-IL" sz="1200" dirty="0">
              <a:solidFill>
                <a:srgbClr val="5E5E5E"/>
              </a:solidFill>
              <a:latin typeface="+mj-lt"/>
              <a:ea typeface="+mj-ea"/>
              <a:cs typeface="+mj-cs"/>
              <a:sym typeface="Helvetica Neue"/>
            </a:endParaRPr>
          </a:p>
        </p:txBody>
      </p:sp>
      <p:sp>
        <p:nvSpPr>
          <p:cNvPr id="20" name="תיבת טקסט 19">
            <a:extLst>
              <a:ext uri="{FF2B5EF4-FFF2-40B4-BE49-F238E27FC236}">
                <a16:creationId xmlns:a16="http://schemas.microsoft.com/office/drawing/2014/main" id="{E1DB0AE1-5CED-C75F-E985-A113C1B9CD53}"/>
              </a:ext>
            </a:extLst>
          </p:cNvPr>
          <p:cNvSpPr txBox="1"/>
          <p:nvPr/>
        </p:nvSpPr>
        <p:spPr>
          <a:xfrm>
            <a:off x="8537922" y="3952275"/>
            <a:ext cx="1340401" cy="4821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/>
            <a:r>
              <a:rPr lang="he-IL" sz="1400" b="1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רו"ח אירית יהל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גזברית האשכול</a:t>
            </a:r>
          </a:p>
        </p:txBody>
      </p:sp>
      <p:pic>
        <p:nvPicPr>
          <p:cNvPr id="1030" name="Picture 6" descr="רפי סער - ראש העיר כפר סבא">
            <a:extLst>
              <a:ext uri="{FF2B5EF4-FFF2-40B4-BE49-F238E27FC236}">
                <a16:creationId xmlns:a16="http://schemas.microsoft.com/office/drawing/2014/main" id="{377C8B75-B2C1-C05D-CFC6-51210C1E7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631" y="1411850"/>
            <a:ext cx="1406983" cy="1481221"/>
          </a:xfrm>
          <a:prstGeom prst="rect">
            <a:avLst/>
          </a:prstGeom>
          <a:noFill/>
          <a:ln w="762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תיבת טקסט 24">
            <a:extLst>
              <a:ext uri="{FF2B5EF4-FFF2-40B4-BE49-F238E27FC236}">
                <a16:creationId xmlns:a16="http://schemas.microsoft.com/office/drawing/2014/main" id="{A43DDEC6-BC2D-6CAC-4495-2D639EA6DC12}"/>
              </a:ext>
            </a:extLst>
          </p:cNvPr>
          <p:cNvSpPr txBox="1"/>
          <p:nvPr/>
        </p:nvSpPr>
        <p:spPr>
          <a:xfrm>
            <a:off x="9897183" y="3963963"/>
            <a:ext cx="2159001" cy="6668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>
              <a:defRPr/>
            </a:pPr>
            <a:r>
              <a:rPr lang="he-IL" sz="1400" b="1" dirty="0"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עו"ד גיתית שרמן</a:t>
            </a:r>
            <a:endParaRPr lang="he-IL" sz="1400" b="1" dirty="0">
              <a:latin typeface="Narkisim" panose="020E0502050101010101" pitchFamily="34" charset="-79"/>
              <a:cs typeface="Narkisim" panose="020E0502050101010101" pitchFamily="34" charset="-79"/>
            </a:endParaRPr>
          </a:p>
          <a:p>
            <a:pPr algn="ctr" defTabSz="457200">
              <a:defRPr/>
            </a:pPr>
            <a:r>
              <a:rPr lang="he-IL" sz="1400" dirty="0">
                <a:solidFill>
                  <a:prstClr val="black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היועצת המשפטית של האשכול</a:t>
            </a:r>
          </a:p>
          <a:p>
            <a:pPr algn="ctr" defTabSz="1219169" rtl="0" hangingPunct="0">
              <a:defRPr/>
            </a:pPr>
            <a:endParaRPr lang="he-IL" sz="1200" b="1" dirty="0">
              <a:solidFill>
                <a:srgbClr val="5E5E5E"/>
              </a:solidFill>
              <a:latin typeface="Helvetica Neue"/>
              <a:ea typeface="+mj-ea"/>
              <a:cs typeface="+mj-cs"/>
              <a:sym typeface="Helvetica Neue"/>
            </a:endParaRPr>
          </a:p>
        </p:txBody>
      </p:sp>
      <p:sp>
        <p:nvSpPr>
          <p:cNvPr id="26" name="תיבת טקסט 25">
            <a:extLst>
              <a:ext uri="{FF2B5EF4-FFF2-40B4-BE49-F238E27FC236}">
                <a16:creationId xmlns:a16="http://schemas.microsoft.com/office/drawing/2014/main" id="{70079959-E753-F4D9-6783-B8DF5C3AD4AA}"/>
              </a:ext>
            </a:extLst>
          </p:cNvPr>
          <p:cNvSpPr txBox="1"/>
          <p:nvPr/>
        </p:nvSpPr>
        <p:spPr>
          <a:xfrm>
            <a:off x="10096741" y="6044494"/>
            <a:ext cx="1960165" cy="8822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>
              <a:defRPr/>
            </a:pPr>
            <a:r>
              <a:rPr lang="he-IL" sz="1400" b="1" dirty="0"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רו"ח יואב דנה</a:t>
            </a:r>
            <a:endParaRPr lang="he-IL" sz="1400" b="1" dirty="0">
              <a:latin typeface="Narkisim" panose="020E0502050101010101" pitchFamily="34" charset="-79"/>
              <a:cs typeface="Narkisim" panose="020E0502050101010101" pitchFamily="34" charset="-79"/>
            </a:endParaRPr>
          </a:p>
          <a:p>
            <a:pPr algn="ctr" defTabSz="457200">
              <a:defRPr/>
            </a:pPr>
            <a:r>
              <a:rPr lang="he-IL" sz="1400" dirty="0">
                <a:latin typeface="Narkisim" panose="020E0502050101010101" pitchFamily="34" charset="-79"/>
                <a:cs typeface="Narkisim" panose="020E0502050101010101" pitchFamily="34" charset="-79"/>
              </a:rPr>
              <a:t>עורך דו"חות כספיים</a:t>
            </a:r>
          </a:p>
          <a:p>
            <a:pPr algn="ctr" defTabSz="457200">
              <a:defRPr/>
            </a:pPr>
            <a:r>
              <a:rPr lang="he-IL" sz="1400" dirty="0">
                <a:latin typeface="Narkisim" panose="020E0502050101010101" pitchFamily="34" charset="-79"/>
                <a:cs typeface="Narkisim" panose="020E0502050101010101" pitchFamily="34" charset="-79"/>
              </a:rPr>
              <a:t>חשב שכר</a:t>
            </a:r>
          </a:p>
          <a:p>
            <a:pPr algn="ctr" defTabSz="1219169" rtl="0" hangingPunct="0">
              <a:defRPr/>
            </a:pPr>
            <a:endParaRPr lang="he-IL" sz="1200" b="1" dirty="0">
              <a:solidFill>
                <a:srgbClr val="5E5E5E"/>
              </a:solidFill>
              <a:latin typeface="Helvetica Neue"/>
              <a:ea typeface="+mj-ea"/>
              <a:cs typeface="+mj-cs"/>
              <a:sym typeface="Helvetica Neue"/>
            </a:endParaRPr>
          </a:p>
        </p:txBody>
      </p:sp>
      <p:pic>
        <p:nvPicPr>
          <p:cNvPr id="27" name="תמונה 26">
            <a:extLst>
              <a:ext uri="{FF2B5EF4-FFF2-40B4-BE49-F238E27FC236}">
                <a16:creationId xmlns:a16="http://schemas.microsoft.com/office/drawing/2014/main" id="{25BBCCB5-2D06-3A4F-D4D2-D2D315AFB7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9532" y="4615822"/>
            <a:ext cx="1380781" cy="1420692"/>
          </a:xfrm>
          <a:prstGeom prst="rect">
            <a:avLst/>
          </a:prstGeom>
          <a:scene3d>
            <a:camera prst="orthographicFront"/>
            <a:lightRig rig="threePt" dir="t"/>
          </a:scene3d>
          <a:sp3d contourW="88900">
            <a:contourClr>
              <a:srgbClr val="00B0F0"/>
            </a:contourClr>
          </a:sp3d>
        </p:spPr>
      </p:pic>
      <p:pic>
        <p:nvPicPr>
          <p:cNvPr id="28" name="תמונה 27">
            <a:extLst>
              <a:ext uri="{FF2B5EF4-FFF2-40B4-BE49-F238E27FC236}">
                <a16:creationId xmlns:a16="http://schemas.microsoft.com/office/drawing/2014/main" id="{232D03AC-CEB3-5937-C347-631EC9DD8F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5662" y="4612950"/>
            <a:ext cx="1352813" cy="142280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 contourW="88900">
            <a:contourClr>
              <a:srgbClr val="00B0F0"/>
            </a:contourClr>
          </a:sp3d>
        </p:spPr>
      </p:pic>
      <p:sp>
        <p:nvSpPr>
          <p:cNvPr id="29" name="תיבת טקסט 28">
            <a:extLst>
              <a:ext uri="{FF2B5EF4-FFF2-40B4-BE49-F238E27FC236}">
                <a16:creationId xmlns:a16="http://schemas.microsoft.com/office/drawing/2014/main" id="{1101F513-F19A-6CDF-EEFC-4598F85E1C6D}"/>
              </a:ext>
            </a:extLst>
          </p:cNvPr>
          <p:cNvSpPr txBox="1"/>
          <p:nvPr/>
        </p:nvSpPr>
        <p:spPr>
          <a:xfrm>
            <a:off x="8402568" y="6099327"/>
            <a:ext cx="2159001" cy="709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>
              <a:defRPr/>
            </a:pPr>
            <a:r>
              <a:rPr lang="he-IL" sz="1400" b="1" dirty="0"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אושרית ספר</a:t>
            </a:r>
            <a:endParaRPr lang="he-IL" sz="1400" b="1" dirty="0">
              <a:latin typeface="Narkisim" panose="020E0502050101010101" pitchFamily="34" charset="-79"/>
              <a:cs typeface="Narkisim" panose="020E0502050101010101" pitchFamily="34" charset="-79"/>
            </a:endParaRPr>
          </a:p>
          <a:p>
            <a:pPr algn="ctr" defTabSz="457200">
              <a:lnSpc>
                <a:spcPct val="90000"/>
              </a:lnSpc>
              <a:spcBef>
                <a:spcPts val="500"/>
              </a:spcBef>
              <a:defRPr/>
            </a:pPr>
            <a:r>
              <a:rPr lang="he-IL" sz="1400" dirty="0">
                <a:latin typeface="Narkisim" panose="020E0502050101010101" pitchFamily="34" charset="-79"/>
                <a:cs typeface="Narkisim" panose="020E0502050101010101" pitchFamily="34" charset="-79"/>
              </a:rPr>
              <a:t>מנהלת חשבונות</a:t>
            </a:r>
          </a:p>
          <a:p>
            <a:pPr algn="ctr" defTabSz="1219169" rtl="0" hangingPunct="0">
              <a:defRPr/>
            </a:pPr>
            <a:endParaRPr lang="he-IL" sz="1200" b="1" dirty="0">
              <a:solidFill>
                <a:srgbClr val="5E5E5E"/>
              </a:solidFill>
              <a:latin typeface="Helvetica Neue"/>
              <a:ea typeface="+mj-ea"/>
              <a:cs typeface="+mj-cs"/>
              <a:sym typeface="Helvetica Neue"/>
            </a:endParaRPr>
          </a:p>
        </p:txBody>
      </p:sp>
      <p:pic>
        <p:nvPicPr>
          <p:cNvPr id="1032" name="Picture 8" descr="‫פורום תושבים רעננה | רו&quot;ח אירית יהל, גזברית העירייה, התפטרה במפתיע מתפקידה  בעיריית רעננה | Facebook‬‎">
            <a:extLst>
              <a:ext uri="{FF2B5EF4-FFF2-40B4-BE49-F238E27FC236}">
                <a16:creationId xmlns:a16="http://schemas.microsoft.com/office/drawing/2014/main" id="{851841DD-6F37-D940-01DB-02832FEC3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814" y="2446099"/>
            <a:ext cx="1434889" cy="1434889"/>
          </a:xfrm>
          <a:prstGeom prst="rect">
            <a:avLst/>
          </a:prstGeom>
          <a:noFill/>
          <a:ln w="7620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2" name="תיבת טקסט 2051">
            <a:extLst>
              <a:ext uri="{FF2B5EF4-FFF2-40B4-BE49-F238E27FC236}">
                <a16:creationId xmlns:a16="http://schemas.microsoft.com/office/drawing/2014/main" id="{4A4ADE0C-C1C5-D170-52A6-3742EB98B035}"/>
              </a:ext>
            </a:extLst>
          </p:cNvPr>
          <p:cNvSpPr txBox="1"/>
          <p:nvPr/>
        </p:nvSpPr>
        <p:spPr>
          <a:xfrm>
            <a:off x="6789778" y="6111343"/>
            <a:ext cx="2159001" cy="7094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>
              <a:defRPr/>
            </a:pPr>
            <a:r>
              <a:rPr lang="he-IL" sz="1400" b="1" dirty="0">
                <a:solidFill>
                  <a:schemeClr val="bg2">
                    <a:lumMod val="50000"/>
                  </a:schemeClr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מאיסרה מחאג'נה</a:t>
            </a:r>
          </a:p>
          <a:p>
            <a:pPr algn="ctr" defTabSz="457200">
              <a:lnSpc>
                <a:spcPct val="90000"/>
              </a:lnSpc>
              <a:spcBef>
                <a:spcPts val="500"/>
              </a:spcBef>
              <a:defRPr/>
            </a:pPr>
            <a:r>
              <a:rPr lang="he-IL" sz="1400" dirty="0">
                <a:solidFill>
                  <a:prstClr val="black"/>
                </a:solidFill>
                <a:latin typeface="Narkisim" panose="020E0502050101010101" pitchFamily="34" charset="-79"/>
                <a:cs typeface="Narkisim" panose="020E0502050101010101" pitchFamily="34" charset="-79"/>
              </a:rPr>
              <a:t>מנהל פרויקטים - אנרגיה </a:t>
            </a:r>
          </a:p>
          <a:p>
            <a:pPr algn="ctr" defTabSz="1219169" rtl="0" hangingPunct="0">
              <a:defRPr/>
            </a:pPr>
            <a:endParaRPr lang="he-IL" sz="1200" b="1" dirty="0">
              <a:solidFill>
                <a:srgbClr val="5E5E5E"/>
              </a:solidFill>
              <a:latin typeface="Helvetica Neue"/>
              <a:ea typeface="+mj-ea"/>
              <a:cs typeface="+mj-cs"/>
              <a:sym typeface="Helvetica Neue"/>
            </a:endParaRPr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F11C7B20-4BA3-23BF-AE5D-B48721A0E6C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2528"/>
          <a:stretch/>
        </p:blipFill>
        <p:spPr>
          <a:xfrm>
            <a:off x="6457208" y="1411850"/>
            <a:ext cx="1434889" cy="1481264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059F036B-6316-4D74-9D99-B580F8DD5A57}"/>
              </a:ext>
            </a:extLst>
          </p:cNvPr>
          <p:cNvSpPr txBox="1"/>
          <p:nvPr/>
        </p:nvSpPr>
        <p:spPr>
          <a:xfrm>
            <a:off x="3715217" y="6108512"/>
            <a:ext cx="1863860" cy="4821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/>
            <a:r>
              <a:rPr lang="he-IL" sz="1400" b="1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ירום כהן 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מנהל תחום פיתוח כלכלי</a:t>
            </a:r>
            <a:endParaRPr lang="he-IL" sz="1200" b="1" dirty="0">
              <a:solidFill>
                <a:srgbClr val="5E5E5E"/>
              </a:solidFill>
              <a:latin typeface="+mj-lt"/>
              <a:ea typeface="+mj-ea"/>
              <a:cs typeface="+mj-cs"/>
              <a:sym typeface="Helvetica Neue"/>
            </a:endParaRPr>
          </a:p>
        </p:txBody>
      </p:sp>
      <p:pic>
        <p:nvPicPr>
          <p:cNvPr id="19" name="תמונה 18">
            <a:extLst>
              <a:ext uri="{FF2B5EF4-FFF2-40B4-BE49-F238E27FC236}">
                <a16:creationId xmlns:a16="http://schemas.microsoft.com/office/drawing/2014/main" id="{ABA4562B-F492-D010-9E76-334D6F8CC1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49532" y="2440714"/>
            <a:ext cx="1308043" cy="1481264"/>
          </a:xfrm>
          <a:prstGeom prst="rect">
            <a:avLst/>
          </a:prstGeom>
          <a:ln w="53975">
            <a:solidFill>
              <a:schemeClr val="accent1">
                <a:lumMod val="75000"/>
              </a:schemeClr>
            </a:solidFill>
          </a:ln>
        </p:spPr>
      </p:pic>
      <p:pic>
        <p:nvPicPr>
          <p:cNvPr id="22" name="תמונה 21">
            <a:extLst>
              <a:ext uri="{FF2B5EF4-FFF2-40B4-BE49-F238E27FC236}">
                <a16:creationId xmlns:a16="http://schemas.microsoft.com/office/drawing/2014/main" id="{85BC6167-274C-988E-50A5-1492B5936A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85785" y="2314354"/>
            <a:ext cx="1296932" cy="1393316"/>
          </a:xfrm>
          <a:prstGeom prst="rect">
            <a:avLst/>
          </a:prstGeom>
          <a:noFill/>
          <a:ln w="88900" cap="flat" cmpd="sng">
            <a:solidFill>
              <a:schemeClr val="accent1">
                <a:lumMod val="75000"/>
              </a:schemeClr>
            </a:solidFill>
          </a:ln>
        </p:spPr>
      </p:pic>
      <p:pic>
        <p:nvPicPr>
          <p:cNvPr id="30" name="תמונה 29">
            <a:extLst>
              <a:ext uri="{FF2B5EF4-FFF2-40B4-BE49-F238E27FC236}">
                <a16:creationId xmlns:a16="http://schemas.microsoft.com/office/drawing/2014/main" id="{FB7CB9C9-48AC-565B-A3B5-05D723A34D6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9171" y="4586407"/>
            <a:ext cx="1360418" cy="1454323"/>
          </a:xfrm>
          <a:prstGeom prst="rect">
            <a:avLst/>
          </a:prstGeom>
          <a:ln w="82550">
            <a:solidFill>
              <a:schemeClr val="accent1">
                <a:lumMod val="75000"/>
              </a:schemeClr>
            </a:solidFill>
          </a:ln>
        </p:spPr>
      </p:pic>
      <p:sp>
        <p:nvSpPr>
          <p:cNvPr id="31" name="תיבת טקסט 30">
            <a:extLst>
              <a:ext uri="{FF2B5EF4-FFF2-40B4-BE49-F238E27FC236}">
                <a16:creationId xmlns:a16="http://schemas.microsoft.com/office/drawing/2014/main" id="{2C7E2772-ACA7-0477-1F81-6880F48C2DDC}"/>
              </a:ext>
            </a:extLst>
          </p:cNvPr>
          <p:cNvSpPr txBox="1"/>
          <p:nvPr/>
        </p:nvSpPr>
        <p:spPr>
          <a:xfrm>
            <a:off x="2084457" y="3864881"/>
            <a:ext cx="1768018" cy="4821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rtl="0" hangingPunct="0"/>
            <a:r>
              <a:rPr lang="he-IL" sz="1400" b="1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לימור ויינשטיין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מנהלת מחלקת תחבורה</a:t>
            </a:r>
          </a:p>
        </p:txBody>
      </p:sp>
      <p:pic>
        <p:nvPicPr>
          <p:cNvPr id="2049" name="תמונה 2048">
            <a:extLst>
              <a:ext uri="{FF2B5EF4-FFF2-40B4-BE49-F238E27FC236}">
                <a16:creationId xmlns:a16="http://schemas.microsoft.com/office/drawing/2014/main" id="{D53C4F04-FA1B-8201-0765-F172AD8207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95805" y="4618880"/>
            <a:ext cx="1146947" cy="1356539"/>
          </a:xfrm>
          <a:prstGeom prst="rect">
            <a:avLst/>
          </a:prstGeom>
          <a:ln w="88900">
            <a:solidFill>
              <a:schemeClr val="accent1">
                <a:lumMod val="75000"/>
              </a:schemeClr>
            </a:solidFill>
          </a:ln>
        </p:spPr>
      </p:pic>
      <p:pic>
        <p:nvPicPr>
          <p:cNvPr id="2054" name="תמונה 2053">
            <a:extLst>
              <a:ext uri="{FF2B5EF4-FFF2-40B4-BE49-F238E27FC236}">
                <a16:creationId xmlns:a16="http://schemas.microsoft.com/office/drawing/2014/main" id="{707F5098-0001-287A-D5FF-EB81AC3698D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10208" y="4612950"/>
            <a:ext cx="1317865" cy="1393028"/>
          </a:xfrm>
          <a:prstGeom prst="rect">
            <a:avLst/>
          </a:prstGeom>
          <a:ln w="88900">
            <a:solidFill>
              <a:schemeClr val="accent1">
                <a:lumMod val="75000"/>
              </a:schemeClr>
            </a:solidFill>
          </a:ln>
        </p:spPr>
      </p:pic>
      <p:sp>
        <p:nvSpPr>
          <p:cNvPr id="2055" name="תיבת טקסט 2054">
            <a:extLst>
              <a:ext uri="{FF2B5EF4-FFF2-40B4-BE49-F238E27FC236}">
                <a16:creationId xmlns:a16="http://schemas.microsoft.com/office/drawing/2014/main" id="{3099A3A0-98A5-EBEF-D71F-EF1966208D1D}"/>
              </a:ext>
            </a:extLst>
          </p:cNvPr>
          <p:cNvSpPr txBox="1"/>
          <p:nvPr/>
        </p:nvSpPr>
        <p:spPr>
          <a:xfrm>
            <a:off x="5328007" y="6120615"/>
            <a:ext cx="1863860" cy="6668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1" anchor="ctr">
            <a:spAutoFit/>
          </a:bodyPr>
          <a:lstStyle/>
          <a:p>
            <a:pPr algn="ctr" defTabSz="1219169" hangingPunct="0"/>
            <a:r>
              <a:rPr lang="he-IL" sz="1400" b="1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יגאל וולברומסקי </a:t>
            </a:r>
          </a:p>
          <a:p>
            <a:pPr algn="ctr" defTabSz="1219169" rtl="0" hangingPunct="0"/>
            <a:r>
              <a:rPr lang="he-IL" sz="1400" dirty="0">
                <a:solidFill>
                  <a:srgbClr val="5E5E5E"/>
                </a:solidFill>
                <a:latin typeface="Narkisim" panose="020E0502050101010101" pitchFamily="34" charset="-79"/>
                <a:ea typeface="+mj-ea"/>
                <a:cs typeface="Narkisim" panose="020E0502050101010101" pitchFamily="34" charset="-79"/>
                <a:sym typeface="Helvetica Neue"/>
              </a:rPr>
              <a:t>מתכלל בריאות</a:t>
            </a:r>
          </a:p>
          <a:p>
            <a:pPr algn="ctr" defTabSz="1219169" rtl="0" hangingPunct="0"/>
            <a:endParaRPr lang="he-IL" sz="1200" b="1" dirty="0">
              <a:solidFill>
                <a:srgbClr val="5E5E5E"/>
              </a:solidFill>
              <a:latin typeface="+mj-lt"/>
              <a:ea typeface="+mj-ea"/>
              <a:cs typeface="+mj-cs"/>
              <a:sym typeface="Helvetica Neue"/>
            </a:endParaRPr>
          </a:p>
        </p:txBody>
      </p:sp>
      <p:pic>
        <p:nvPicPr>
          <p:cNvPr id="2057" name="תמונה 2056">
            <a:extLst>
              <a:ext uri="{FF2B5EF4-FFF2-40B4-BE49-F238E27FC236}">
                <a16:creationId xmlns:a16="http://schemas.microsoft.com/office/drawing/2014/main" id="{99A162EA-5965-7331-5997-C6E5F3B0631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36132" y="4630812"/>
            <a:ext cx="1112389" cy="1399086"/>
          </a:xfrm>
          <a:prstGeom prst="rect">
            <a:avLst/>
          </a:prstGeom>
          <a:ln w="8890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897755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</Words>
  <Application>Microsoft Office PowerPoint</Application>
  <PresentationFormat>מסך רחב</PresentationFormat>
  <Paragraphs>30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Helvetica Neue</vt:lpstr>
      <vt:lpstr>Narkisim</vt:lpstr>
      <vt:lpstr>ערכת נושא Office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גלעד אסף</dc:creator>
  <cp:lastModifiedBy>גלעד אסף</cp:lastModifiedBy>
  <cp:revision>1</cp:revision>
  <dcterms:created xsi:type="dcterms:W3CDTF">2025-06-29T09:52:11Z</dcterms:created>
  <dcterms:modified xsi:type="dcterms:W3CDTF">2025-06-29T09:52:26Z</dcterms:modified>
</cp:coreProperties>
</file>