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5"/>
  </p:notesMasterIdLst>
  <p:handoutMasterIdLst>
    <p:handoutMasterId r:id="rId16"/>
  </p:handoutMasterIdLst>
  <p:sldIdLst>
    <p:sldId id="410" r:id="rId5"/>
    <p:sldId id="449" r:id="rId6"/>
    <p:sldId id="413" r:id="rId7"/>
    <p:sldId id="424" r:id="rId8"/>
    <p:sldId id="425" r:id="rId9"/>
    <p:sldId id="436" r:id="rId10"/>
    <p:sldId id="433" r:id="rId11"/>
    <p:sldId id="435" r:id="rId12"/>
    <p:sldId id="451" r:id="rId13"/>
    <p:sldId id="43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10C"/>
    <a:srgbClr val="65604D"/>
    <a:srgbClr val="826440"/>
    <a:srgbClr val="9E6620"/>
    <a:srgbClr val="BC6C25"/>
    <a:srgbClr val="597C13"/>
    <a:srgbClr val="48453A"/>
    <a:srgbClr val="004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סגנון בהיר 1 - הדגשה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סגנון בהיר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סגנון כהה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סגנון בהיר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680" autoAdjust="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B674CB-F5F3-4CDB-94CE-9E89A7575FE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4EC47958-1DF3-472B-9D6D-BF5F8CE5E392}">
      <dgm:prSet phldrT="[טקסט]" custT="1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pPr algn="r" rtl="1"/>
          <a:r>
            <a:rPr lang="he-I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פרויקטים בניהול האשכול למען הרשויות</a:t>
          </a:r>
        </a:p>
      </dgm:t>
    </dgm:pt>
    <dgm:pt modelId="{AC615AF8-F32E-4031-A50B-8807202BC999}" type="parTrans" cxnId="{F3EA99F6-EFBD-497B-9CE4-46CC9929098C}">
      <dgm:prSet/>
      <dgm:spPr/>
      <dgm:t>
        <a:bodyPr/>
        <a:lstStyle/>
        <a:p>
          <a:pPr rtl="1"/>
          <a:endParaRPr lang="he-IL"/>
        </a:p>
      </dgm:t>
    </dgm:pt>
    <dgm:pt modelId="{AAA15E93-2254-4C66-A18D-8192E13214FB}" type="sibTrans" cxnId="{F3EA99F6-EFBD-497B-9CE4-46CC9929098C}">
      <dgm:prSet/>
      <dgm:spPr/>
      <dgm:t>
        <a:bodyPr/>
        <a:lstStyle/>
        <a:p>
          <a:pPr rtl="1"/>
          <a:endParaRPr lang="he-IL"/>
        </a:p>
      </dgm:t>
    </dgm:pt>
    <dgm:pt modelId="{DE734112-6100-4032-B9D8-229282216FAB}">
      <dgm:prSet phldrT="[טקסט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algn="r" rtl="1"/>
          <a:r>
            <a:rPr lang="he-I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פרויקטים בניהול משותף :</a:t>
          </a:r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he-I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אשכול ורשות</a:t>
          </a:r>
        </a:p>
      </dgm:t>
    </dgm:pt>
    <dgm:pt modelId="{838B0B53-E453-42D5-AEAC-74D3589D409B}" type="parTrans" cxnId="{C5F382A6-DC46-46E9-930A-4F3F813B7F85}">
      <dgm:prSet/>
      <dgm:spPr/>
      <dgm:t>
        <a:bodyPr/>
        <a:lstStyle/>
        <a:p>
          <a:pPr rtl="1"/>
          <a:endParaRPr lang="he-IL"/>
        </a:p>
      </dgm:t>
    </dgm:pt>
    <dgm:pt modelId="{E1CF2FF8-1BC6-4496-99C9-9BDBB97311DA}" type="sibTrans" cxnId="{C5F382A6-DC46-46E9-930A-4F3F813B7F85}">
      <dgm:prSet/>
      <dgm:spPr/>
      <dgm:t>
        <a:bodyPr/>
        <a:lstStyle/>
        <a:p>
          <a:pPr rtl="1"/>
          <a:endParaRPr lang="he-IL"/>
        </a:p>
      </dgm:t>
    </dgm:pt>
    <dgm:pt modelId="{B91453A0-E510-4B80-A345-1DB258E836D4}">
      <dgm:prSet phldrT="[טקסט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algn="r" rtl="1"/>
          <a:r>
            <a:rPr lang="he-I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פרויקטים בניהול הרשות  (מכרזים דרך האשכול)</a:t>
          </a:r>
          <a:r>
            <a: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endParaRPr lang="he-IL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3E90276-A66E-4763-B3AC-09C2BDA7C8DE}" type="parTrans" cxnId="{9477E25F-B13D-485A-A6A0-2F5201526EDB}">
      <dgm:prSet/>
      <dgm:spPr/>
      <dgm:t>
        <a:bodyPr/>
        <a:lstStyle/>
        <a:p>
          <a:pPr rtl="1"/>
          <a:endParaRPr lang="he-IL"/>
        </a:p>
      </dgm:t>
    </dgm:pt>
    <dgm:pt modelId="{499200BF-4244-4BF5-AD6F-9F3B3686AC3E}" type="sibTrans" cxnId="{9477E25F-B13D-485A-A6A0-2F5201526EDB}">
      <dgm:prSet/>
      <dgm:spPr/>
      <dgm:t>
        <a:bodyPr/>
        <a:lstStyle/>
        <a:p>
          <a:pPr rtl="1"/>
          <a:endParaRPr lang="he-IL"/>
        </a:p>
      </dgm:t>
    </dgm:pt>
    <dgm:pt modelId="{CDD8AE1B-8C41-4023-8BB7-BD1CAD7A779E}">
      <dgm:prSet/>
      <dgm:spPr/>
      <dgm:t>
        <a:bodyPr/>
        <a:lstStyle/>
        <a:p>
          <a:pPr rtl="1"/>
          <a:r>
            <a: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הקמת מערך ניהול פסולת :</a:t>
          </a:r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כולל הוצאת מכרזים </a:t>
          </a:r>
        </a:p>
      </dgm:t>
    </dgm:pt>
    <dgm:pt modelId="{0DAF2C43-C282-432A-BD04-22F84EB3B545}" type="parTrans" cxnId="{3B9C9B21-049D-4A19-8CF6-D1EDC2112F82}">
      <dgm:prSet/>
      <dgm:spPr/>
      <dgm:t>
        <a:bodyPr/>
        <a:lstStyle/>
        <a:p>
          <a:pPr rtl="1"/>
          <a:endParaRPr lang="he-IL"/>
        </a:p>
      </dgm:t>
    </dgm:pt>
    <dgm:pt modelId="{1E3A66CF-5384-4BBD-A77F-6552C960120A}" type="sibTrans" cxnId="{3B9C9B21-049D-4A19-8CF6-D1EDC2112F82}">
      <dgm:prSet/>
      <dgm:spPr/>
      <dgm:t>
        <a:bodyPr/>
        <a:lstStyle/>
        <a:p>
          <a:pPr rtl="1"/>
          <a:endParaRPr lang="he-IL"/>
        </a:p>
      </dgm:t>
    </dgm:pt>
    <dgm:pt modelId="{A7887561-F0EC-4BC7-8F82-6FB098CA82D2}">
      <dgm:prSet/>
      <dgm:spPr/>
      <dgm:t>
        <a:bodyPr/>
        <a:lstStyle/>
        <a:p>
          <a:pPr rtl="1"/>
          <a:r>
            <a: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הפעלת מוקד אשכולי שליטה ובקרה לפינוי פסולת </a:t>
          </a:r>
        </a:p>
      </dgm:t>
    </dgm:pt>
    <dgm:pt modelId="{ACBF1E0E-3B44-47BE-88DF-6EDF1778FC27}" type="parTrans" cxnId="{F59A52CD-D30C-4738-BD51-876CAC2CF0A7}">
      <dgm:prSet/>
      <dgm:spPr/>
      <dgm:t>
        <a:bodyPr/>
        <a:lstStyle/>
        <a:p>
          <a:pPr rtl="1"/>
          <a:endParaRPr lang="he-IL"/>
        </a:p>
      </dgm:t>
    </dgm:pt>
    <dgm:pt modelId="{6E9E4D9A-CAC2-4CC7-9814-2D18069B013E}" type="sibTrans" cxnId="{F59A52CD-D30C-4738-BD51-876CAC2CF0A7}">
      <dgm:prSet/>
      <dgm:spPr/>
      <dgm:t>
        <a:bodyPr/>
        <a:lstStyle/>
        <a:p>
          <a:pPr rtl="1"/>
          <a:endParaRPr lang="he-IL"/>
        </a:p>
      </dgm:t>
    </dgm:pt>
    <dgm:pt modelId="{50EA9F0B-3E7F-4C42-B6B0-E54D9A9CC0BD}">
      <dgm:prSet/>
      <dgm:spPr/>
      <dgm:t>
        <a:bodyPr/>
        <a:lstStyle/>
        <a:p>
          <a:pPr rtl="1"/>
          <a:r>
            <a: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הקמת מתקני קצה לטיפול בפסולת </a:t>
          </a:r>
        </a:p>
      </dgm:t>
    </dgm:pt>
    <dgm:pt modelId="{7062A701-4EF5-4EB5-9C9B-2B6DE5ECAAD7}" type="parTrans" cxnId="{F5AF1F34-35A9-41AE-A66E-31BE57924E49}">
      <dgm:prSet/>
      <dgm:spPr/>
      <dgm:t>
        <a:bodyPr/>
        <a:lstStyle/>
        <a:p>
          <a:pPr rtl="1"/>
          <a:endParaRPr lang="he-IL"/>
        </a:p>
      </dgm:t>
    </dgm:pt>
    <dgm:pt modelId="{46B570FD-1B3C-4784-BBF4-8BE86259A803}" type="sibTrans" cxnId="{F5AF1F34-35A9-41AE-A66E-31BE57924E49}">
      <dgm:prSet/>
      <dgm:spPr/>
      <dgm:t>
        <a:bodyPr/>
        <a:lstStyle/>
        <a:p>
          <a:pPr rtl="1"/>
          <a:endParaRPr lang="he-IL"/>
        </a:p>
      </dgm:t>
    </dgm:pt>
    <dgm:pt modelId="{2AC6EA6C-0883-46B2-A4D6-96C612FF6047}">
      <dgm:prSet/>
      <dgm:spPr/>
      <dgm:t>
        <a:bodyPr/>
        <a:lstStyle/>
        <a:p>
          <a:pPr rtl="1"/>
          <a:r>
            <a: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רכש כלי אצירה</a:t>
          </a:r>
        </a:p>
      </dgm:t>
    </dgm:pt>
    <dgm:pt modelId="{046BB93A-C152-402E-94FB-6940CB9D086A}" type="parTrans" cxnId="{A2A73502-54DB-461C-8789-B72B19A61E7E}">
      <dgm:prSet/>
      <dgm:spPr/>
      <dgm:t>
        <a:bodyPr/>
        <a:lstStyle/>
        <a:p>
          <a:pPr rtl="1"/>
          <a:endParaRPr lang="he-IL"/>
        </a:p>
      </dgm:t>
    </dgm:pt>
    <dgm:pt modelId="{E73F4853-CE10-4ED1-8DE5-5362ABDBEE88}" type="sibTrans" cxnId="{A2A73502-54DB-461C-8789-B72B19A61E7E}">
      <dgm:prSet/>
      <dgm:spPr/>
      <dgm:t>
        <a:bodyPr/>
        <a:lstStyle/>
        <a:p>
          <a:pPr rtl="1"/>
          <a:endParaRPr lang="he-IL"/>
        </a:p>
      </dgm:t>
    </dgm:pt>
    <dgm:pt modelId="{871EBA47-DB0A-44CD-9C6E-2335DCEA61D5}">
      <dgm:prSet/>
      <dgm:spPr/>
      <dgm:t>
        <a:bodyPr/>
        <a:lstStyle/>
        <a:p>
          <a:pPr rtl="1"/>
          <a:r>
            <a: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פינוי מפגעים </a:t>
          </a:r>
        </a:p>
      </dgm:t>
    </dgm:pt>
    <dgm:pt modelId="{5835E0F2-46C0-402B-A16E-019B0F6C90D0}" type="parTrans" cxnId="{A9FDA3E6-F15A-4326-8589-DE2CF342655A}">
      <dgm:prSet/>
      <dgm:spPr/>
      <dgm:t>
        <a:bodyPr/>
        <a:lstStyle/>
        <a:p>
          <a:pPr rtl="1"/>
          <a:endParaRPr lang="he-IL"/>
        </a:p>
      </dgm:t>
    </dgm:pt>
    <dgm:pt modelId="{33D7A79E-1DAF-4EB2-AF82-BD1AA9382C59}" type="sibTrans" cxnId="{A9FDA3E6-F15A-4326-8589-DE2CF342655A}">
      <dgm:prSet/>
      <dgm:spPr/>
      <dgm:t>
        <a:bodyPr/>
        <a:lstStyle/>
        <a:p>
          <a:pPr rtl="1"/>
          <a:endParaRPr lang="he-IL"/>
        </a:p>
      </dgm:t>
    </dgm:pt>
    <dgm:pt modelId="{139F63DB-6B4F-437E-92C9-4249ED86CED8}">
      <dgm:prSet/>
      <dgm:spPr/>
      <dgm:t>
        <a:bodyPr/>
        <a:lstStyle/>
        <a:p>
          <a:pPr rtl="1"/>
          <a:r>
            <a: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ביצוע תוכניות פרסום והסברה </a:t>
          </a:r>
        </a:p>
      </dgm:t>
    </dgm:pt>
    <dgm:pt modelId="{F8148A50-2F93-4C20-8303-DCD146A29594}" type="parTrans" cxnId="{7F22DF54-4AB2-46A6-A296-CE70422D7BE0}">
      <dgm:prSet/>
      <dgm:spPr/>
      <dgm:t>
        <a:bodyPr/>
        <a:lstStyle/>
        <a:p>
          <a:pPr rtl="1"/>
          <a:endParaRPr lang="he-IL"/>
        </a:p>
      </dgm:t>
    </dgm:pt>
    <dgm:pt modelId="{E77429B0-DADF-42F3-BD49-4E5B48774A84}" type="sibTrans" cxnId="{7F22DF54-4AB2-46A6-A296-CE70422D7BE0}">
      <dgm:prSet/>
      <dgm:spPr/>
      <dgm:t>
        <a:bodyPr/>
        <a:lstStyle/>
        <a:p>
          <a:pPr rtl="1"/>
          <a:endParaRPr lang="he-IL"/>
        </a:p>
      </dgm:t>
    </dgm:pt>
    <dgm:pt modelId="{3865E496-21C1-43F3-B24D-8DC041C90CF9}">
      <dgm:prSet/>
      <dgm:spPr/>
      <dgm:t>
        <a:bodyPr/>
        <a:lstStyle/>
        <a:p>
          <a:pPr rtl="1"/>
          <a:r>
            <a:rPr lang="he-I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רכש אמצעים טכנולוגיים </a:t>
          </a:r>
        </a:p>
      </dgm:t>
    </dgm:pt>
    <dgm:pt modelId="{AEDBAC11-440E-412C-B9AB-05BE14B4AA79}" type="parTrans" cxnId="{BBA00E81-F0D3-4569-8DD9-023F8CD966D4}">
      <dgm:prSet/>
      <dgm:spPr/>
      <dgm:t>
        <a:bodyPr/>
        <a:lstStyle/>
        <a:p>
          <a:pPr rtl="1"/>
          <a:endParaRPr lang="he-IL"/>
        </a:p>
      </dgm:t>
    </dgm:pt>
    <dgm:pt modelId="{8E2F81FD-3594-43C3-8029-73DAC00E3350}" type="sibTrans" cxnId="{BBA00E81-F0D3-4569-8DD9-023F8CD966D4}">
      <dgm:prSet/>
      <dgm:spPr/>
      <dgm:t>
        <a:bodyPr/>
        <a:lstStyle/>
        <a:p>
          <a:pPr rtl="1"/>
          <a:endParaRPr lang="he-IL"/>
        </a:p>
      </dgm:t>
    </dgm:pt>
    <dgm:pt modelId="{F712FF2C-A2BA-484C-BE1E-518D6309E944}" type="pres">
      <dgm:prSet presAssocID="{3DB674CB-F5F3-4CDB-94CE-9E89A7575FEF}" presName="linear" presStyleCnt="0">
        <dgm:presLayoutVars>
          <dgm:dir/>
          <dgm:animLvl val="lvl"/>
          <dgm:resizeHandles val="exact"/>
        </dgm:presLayoutVars>
      </dgm:prSet>
      <dgm:spPr/>
    </dgm:pt>
    <dgm:pt modelId="{B4BC4A04-16E0-473C-B7A2-2315AB0CED57}" type="pres">
      <dgm:prSet presAssocID="{4EC47958-1DF3-472B-9D6D-BF5F8CE5E392}" presName="parentLin" presStyleCnt="0"/>
      <dgm:spPr/>
    </dgm:pt>
    <dgm:pt modelId="{8E703551-423E-4102-A722-FAE2D336EABC}" type="pres">
      <dgm:prSet presAssocID="{4EC47958-1DF3-472B-9D6D-BF5F8CE5E392}" presName="parentLeftMargin" presStyleLbl="node1" presStyleIdx="0" presStyleCnt="3"/>
      <dgm:spPr/>
    </dgm:pt>
    <dgm:pt modelId="{3FF87D31-1323-4EFE-97F5-12C98431D28A}" type="pres">
      <dgm:prSet presAssocID="{4EC47958-1DF3-472B-9D6D-BF5F8CE5E392}" presName="parentText" presStyleLbl="node1" presStyleIdx="0" presStyleCnt="3" custScaleX="98733" custLinFactX="29714" custLinFactNeighborX="100000" custLinFactNeighborY="-9339">
        <dgm:presLayoutVars>
          <dgm:chMax val="0"/>
          <dgm:bulletEnabled val="1"/>
        </dgm:presLayoutVars>
      </dgm:prSet>
      <dgm:spPr/>
    </dgm:pt>
    <dgm:pt modelId="{857D6F33-3666-4409-99AF-39E719C9EB15}" type="pres">
      <dgm:prSet presAssocID="{4EC47958-1DF3-472B-9D6D-BF5F8CE5E392}" presName="negativeSpace" presStyleCnt="0"/>
      <dgm:spPr/>
    </dgm:pt>
    <dgm:pt modelId="{C3EB0FB4-F23E-4BBE-92B5-C02F78EDD9CF}" type="pres">
      <dgm:prSet presAssocID="{4EC47958-1DF3-472B-9D6D-BF5F8CE5E392}" presName="childText" presStyleLbl="conFgAcc1" presStyleIdx="0" presStyleCnt="3">
        <dgm:presLayoutVars>
          <dgm:bulletEnabled val="1"/>
        </dgm:presLayoutVars>
      </dgm:prSet>
      <dgm:spPr/>
    </dgm:pt>
    <dgm:pt modelId="{C85C93E6-DE28-4460-9B1E-5A4FB1974AAC}" type="pres">
      <dgm:prSet presAssocID="{AAA15E93-2254-4C66-A18D-8192E13214FB}" presName="spaceBetweenRectangles" presStyleCnt="0"/>
      <dgm:spPr/>
    </dgm:pt>
    <dgm:pt modelId="{812E3589-13AC-460C-A8EB-94E0CF349250}" type="pres">
      <dgm:prSet presAssocID="{DE734112-6100-4032-B9D8-229282216FAB}" presName="parentLin" presStyleCnt="0"/>
      <dgm:spPr/>
    </dgm:pt>
    <dgm:pt modelId="{BCFCF7AB-52A1-46BB-8757-CDAC047B80AB}" type="pres">
      <dgm:prSet presAssocID="{DE734112-6100-4032-B9D8-229282216FAB}" presName="parentLeftMargin" presStyleLbl="node1" presStyleIdx="0" presStyleCnt="3"/>
      <dgm:spPr/>
    </dgm:pt>
    <dgm:pt modelId="{F84720F6-1B49-4EC7-AB1F-481EAA10079B}" type="pres">
      <dgm:prSet presAssocID="{DE734112-6100-4032-B9D8-229282216FAB}" presName="parentText" presStyleLbl="node1" presStyleIdx="1" presStyleCnt="3" custLinFactX="28447" custLinFactNeighborX="100000" custLinFactNeighborY="-4637">
        <dgm:presLayoutVars>
          <dgm:chMax val="0"/>
          <dgm:bulletEnabled val="1"/>
        </dgm:presLayoutVars>
      </dgm:prSet>
      <dgm:spPr/>
    </dgm:pt>
    <dgm:pt modelId="{69DC06C8-6B3B-4A09-BB24-44F4F1674ADF}" type="pres">
      <dgm:prSet presAssocID="{DE734112-6100-4032-B9D8-229282216FAB}" presName="negativeSpace" presStyleCnt="0"/>
      <dgm:spPr/>
    </dgm:pt>
    <dgm:pt modelId="{A119DB45-0D0C-4E2D-BCAF-0781B45C31B8}" type="pres">
      <dgm:prSet presAssocID="{DE734112-6100-4032-B9D8-229282216FAB}" presName="childText" presStyleLbl="conFgAcc1" presStyleIdx="1" presStyleCnt="3">
        <dgm:presLayoutVars>
          <dgm:bulletEnabled val="1"/>
        </dgm:presLayoutVars>
      </dgm:prSet>
      <dgm:spPr/>
    </dgm:pt>
    <dgm:pt modelId="{71CFDC31-3BB6-4A16-AEF0-2122EE2EDD6D}" type="pres">
      <dgm:prSet presAssocID="{E1CF2FF8-1BC6-4496-99C9-9BDBB97311DA}" presName="spaceBetweenRectangles" presStyleCnt="0"/>
      <dgm:spPr/>
    </dgm:pt>
    <dgm:pt modelId="{AD31A959-0F97-414E-81A7-765AE4D1A164}" type="pres">
      <dgm:prSet presAssocID="{B91453A0-E510-4B80-A345-1DB258E836D4}" presName="parentLin" presStyleCnt="0"/>
      <dgm:spPr/>
    </dgm:pt>
    <dgm:pt modelId="{FCACDD51-D32C-46FB-B631-31381C02EE75}" type="pres">
      <dgm:prSet presAssocID="{B91453A0-E510-4B80-A345-1DB258E836D4}" presName="parentLeftMargin" presStyleLbl="node1" presStyleIdx="1" presStyleCnt="3"/>
      <dgm:spPr/>
    </dgm:pt>
    <dgm:pt modelId="{4AE0A000-45F9-4118-8198-C6FBFBC52195}" type="pres">
      <dgm:prSet presAssocID="{B91453A0-E510-4B80-A345-1DB258E836D4}" presName="parentText" presStyleLbl="node1" presStyleIdx="2" presStyleCnt="3" custLinFactX="28447" custLinFactNeighborX="100000" custLinFactNeighborY="-10429">
        <dgm:presLayoutVars>
          <dgm:chMax val="0"/>
          <dgm:bulletEnabled val="1"/>
        </dgm:presLayoutVars>
      </dgm:prSet>
      <dgm:spPr/>
    </dgm:pt>
    <dgm:pt modelId="{9CFF2E49-2DE3-47C1-B46D-02A6B541CF88}" type="pres">
      <dgm:prSet presAssocID="{B91453A0-E510-4B80-A345-1DB258E836D4}" presName="negativeSpace" presStyleCnt="0"/>
      <dgm:spPr/>
    </dgm:pt>
    <dgm:pt modelId="{E72FEF2A-8BFC-4F71-841A-1E332873C4C1}" type="pres">
      <dgm:prSet presAssocID="{B91453A0-E510-4B80-A345-1DB258E836D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2A73502-54DB-461C-8789-B72B19A61E7E}" srcId="{B91453A0-E510-4B80-A345-1DB258E836D4}" destId="{2AC6EA6C-0883-46B2-A4D6-96C612FF6047}" srcOrd="1" destOrd="0" parTransId="{046BB93A-C152-402E-94FB-6940CB9D086A}" sibTransId="{E73F4853-CE10-4ED1-8DE5-5362ABDBEE88}"/>
    <dgm:cxn modelId="{F520C108-6D4D-4067-9BFA-FE45D03B2C1C}" type="presOf" srcId="{3DB674CB-F5F3-4CDB-94CE-9E89A7575FEF}" destId="{F712FF2C-A2BA-484C-BE1E-518D6309E944}" srcOrd="0" destOrd="0" presId="urn:microsoft.com/office/officeart/2005/8/layout/list1"/>
    <dgm:cxn modelId="{0AD2E30A-9755-4815-9A17-D8C24FCFE6B7}" type="presOf" srcId="{139F63DB-6B4F-437E-92C9-4249ED86CED8}" destId="{A119DB45-0D0C-4E2D-BCAF-0781B45C31B8}" srcOrd="0" destOrd="0" presId="urn:microsoft.com/office/officeart/2005/8/layout/list1"/>
    <dgm:cxn modelId="{519BDF17-699C-4C8E-A611-DE078D6E754B}" type="presOf" srcId="{50EA9F0B-3E7F-4C42-B6B0-E54D9A9CC0BD}" destId="{C3EB0FB4-F23E-4BBE-92B5-C02F78EDD9CF}" srcOrd="0" destOrd="2" presId="urn:microsoft.com/office/officeart/2005/8/layout/list1"/>
    <dgm:cxn modelId="{3B9C9B21-049D-4A19-8CF6-D1EDC2112F82}" srcId="{4EC47958-1DF3-472B-9D6D-BF5F8CE5E392}" destId="{CDD8AE1B-8C41-4023-8BB7-BD1CAD7A779E}" srcOrd="0" destOrd="0" parTransId="{0DAF2C43-C282-432A-BD04-22F84EB3B545}" sibTransId="{1E3A66CF-5384-4BBD-A77F-6552C960120A}"/>
    <dgm:cxn modelId="{FF84562F-DCB5-4B2C-8E7B-250B58E0FAF5}" type="presOf" srcId="{A7887561-F0EC-4BC7-8F82-6FB098CA82D2}" destId="{C3EB0FB4-F23E-4BBE-92B5-C02F78EDD9CF}" srcOrd="0" destOrd="1" presId="urn:microsoft.com/office/officeart/2005/8/layout/list1"/>
    <dgm:cxn modelId="{27B25930-76F7-4BF0-AF42-6A4795BBEE15}" type="presOf" srcId="{DE734112-6100-4032-B9D8-229282216FAB}" destId="{F84720F6-1B49-4EC7-AB1F-481EAA10079B}" srcOrd="1" destOrd="0" presId="urn:microsoft.com/office/officeart/2005/8/layout/list1"/>
    <dgm:cxn modelId="{F5AF1F34-35A9-41AE-A66E-31BE57924E49}" srcId="{4EC47958-1DF3-472B-9D6D-BF5F8CE5E392}" destId="{50EA9F0B-3E7F-4C42-B6B0-E54D9A9CC0BD}" srcOrd="2" destOrd="0" parTransId="{7062A701-4EF5-4EB5-9C9B-2B6DE5ECAAD7}" sibTransId="{46B570FD-1B3C-4784-BBF4-8BE86259A803}"/>
    <dgm:cxn modelId="{50338038-8102-4B2C-B329-313732D67683}" type="presOf" srcId="{B91453A0-E510-4B80-A345-1DB258E836D4}" destId="{4AE0A000-45F9-4118-8198-C6FBFBC52195}" srcOrd="1" destOrd="0" presId="urn:microsoft.com/office/officeart/2005/8/layout/list1"/>
    <dgm:cxn modelId="{9477E25F-B13D-485A-A6A0-2F5201526EDB}" srcId="{3DB674CB-F5F3-4CDB-94CE-9E89A7575FEF}" destId="{B91453A0-E510-4B80-A345-1DB258E836D4}" srcOrd="2" destOrd="0" parTransId="{43E90276-A66E-4763-B3AC-09C2BDA7C8DE}" sibTransId="{499200BF-4244-4BF5-AD6F-9F3B3686AC3E}"/>
    <dgm:cxn modelId="{30480A6A-0D76-4467-ADD7-718956ACF20A}" type="presOf" srcId="{DE734112-6100-4032-B9D8-229282216FAB}" destId="{BCFCF7AB-52A1-46BB-8757-CDAC047B80AB}" srcOrd="0" destOrd="0" presId="urn:microsoft.com/office/officeart/2005/8/layout/list1"/>
    <dgm:cxn modelId="{7F22DF54-4AB2-46A6-A296-CE70422D7BE0}" srcId="{DE734112-6100-4032-B9D8-229282216FAB}" destId="{139F63DB-6B4F-437E-92C9-4249ED86CED8}" srcOrd="0" destOrd="0" parTransId="{F8148A50-2F93-4C20-8303-DCD146A29594}" sibTransId="{E77429B0-DADF-42F3-BD49-4E5B48774A84}"/>
    <dgm:cxn modelId="{8837EA76-6A3F-467E-BE71-0E594E4DACC3}" type="presOf" srcId="{871EBA47-DB0A-44CD-9C6E-2335DCEA61D5}" destId="{E72FEF2A-8BFC-4F71-841A-1E332873C4C1}" srcOrd="0" destOrd="2" presId="urn:microsoft.com/office/officeart/2005/8/layout/list1"/>
    <dgm:cxn modelId="{BBA00E81-F0D3-4569-8DD9-023F8CD966D4}" srcId="{B91453A0-E510-4B80-A345-1DB258E836D4}" destId="{3865E496-21C1-43F3-B24D-8DC041C90CF9}" srcOrd="0" destOrd="0" parTransId="{AEDBAC11-440E-412C-B9AB-05BE14B4AA79}" sibTransId="{8E2F81FD-3594-43C3-8029-73DAC00E3350}"/>
    <dgm:cxn modelId="{29B33894-1DD6-408D-86EF-A2F545DA9651}" type="presOf" srcId="{3865E496-21C1-43F3-B24D-8DC041C90CF9}" destId="{E72FEF2A-8BFC-4F71-841A-1E332873C4C1}" srcOrd="0" destOrd="0" presId="urn:microsoft.com/office/officeart/2005/8/layout/list1"/>
    <dgm:cxn modelId="{5995509D-DDDE-4DC9-B405-D8C058078FB9}" type="presOf" srcId="{CDD8AE1B-8C41-4023-8BB7-BD1CAD7A779E}" destId="{C3EB0FB4-F23E-4BBE-92B5-C02F78EDD9CF}" srcOrd="0" destOrd="0" presId="urn:microsoft.com/office/officeart/2005/8/layout/list1"/>
    <dgm:cxn modelId="{C5F382A6-DC46-46E9-930A-4F3F813B7F85}" srcId="{3DB674CB-F5F3-4CDB-94CE-9E89A7575FEF}" destId="{DE734112-6100-4032-B9D8-229282216FAB}" srcOrd="1" destOrd="0" parTransId="{838B0B53-E453-42D5-AEAC-74D3589D409B}" sibTransId="{E1CF2FF8-1BC6-4496-99C9-9BDBB97311DA}"/>
    <dgm:cxn modelId="{095BECAA-0B12-4E23-AE11-BB8BBA6F5B7D}" type="presOf" srcId="{B91453A0-E510-4B80-A345-1DB258E836D4}" destId="{FCACDD51-D32C-46FB-B631-31381C02EE75}" srcOrd="0" destOrd="0" presId="urn:microsoft.com/office/officeart/2005/8/layout/list1"/>
    <dgm:cxn modelId="{B79680C0-11C6-4BB3-92FB-56B5CB9675D8}" type="presOf" srcId="{4EC47958-1DF3-472B-9D6D-BF5F8CE5E392}" destId="{8E703551-423E-4102-A722-FAE2D336EABC}" srcOrd="0" destOrd="0" presId="urn:microsoft.com/office/officeart/2005/8/layout/list1"/>
    <dgm:cxn modelId="{F59A52CD-D30C-4738-BD51-876CAC2CF0A7}" srcId="{4EC47958-1DF3-472B-9D6D-BF5F8CE5E392}" destId="{A7887561-F0EC-4BC7-8F82-6FB098CA82D2}" srcOrd="1" destOrd="0" parTransId="{ACBF1E0E-3B44-47BE-88DF-6EDF1778FC27}" sibTransId="{6E9E4D9A-CAC2-4CC7-9814-2D18069B013E}"/>
    <dgm:cxn modelId="{A9FDA3E6-F15A-4326-8589-DE2CF342655A}" srcId="{B91453A0-E510-4B80-A345-1DB258E836D4}" destId="{871EBA47-DB0A-44CD-9C6E-2335DCEA61D5}" srcOrd="2" destOrd="0" parTransId="{5835E0F2-46C0-402B-A16E-019B0F6C90D0}" sibTransId="{33D7A79E-1DAF-4EB2-AF82-BD1AA9382C59}"/>
    <dgm:cxn modelId="{7539A2EA-06DA-4CAD-B0CC-1BF542D2538C}" type="presOf" srcId="{4EC47958-1DF3-472B-9D6D-BF5F8CE5E392}" destId="{3FF87D31-1323-4EFE-97F5-12C98431D28A}" srcOrd="1" destOrd="0" presId="urn:microsoft.com/office/officeart/2005/8/layout/list1"/>
    <dgm:cxn modelId="{F3EA99F6-EFBD-497B-9CE4-46CC9929098C}" srcId="{3DB674CB-F5F3-4CDB-94CE-9E89A7575FEF}" destId="{4EC47958-1DF3-472B-9D6D-BF5F8CE5E392}" srcOrd="0" destOrd="0" parTransId="{AC615AF8-F32E-4031-A50B-8807202BC999}" sibTransId="{AAA15E93-2254-4C66-A18D-8192E13214FB}"/>
    <dgm:cxn modelId="{C412E2FB-5330-4D81-85E4-ACC7D76EF389}" type="presOf" srcId="{2AC6EA6C-0883-46B2-A4D6-96C612FF6047}" destId="{E72FEF2A-8BFC-4F71-841A-1E332873C4C1}" srcOrd="0" destOrd="1" presId="urn:microsoft.com/office/officeart/2005/8/layout/list1"/>
    <dgm:cxn modelId="{41B166BD-5D48-4C3D-9A15-C61D521C0B2A}" type="presParOf" srcId="{F712FF2C-A2BA-484C-BE1E-518D6309E944}" destId="{B4BC4A04-16E0-473C-B7A2-2315AB0CED57}" srcOrd="0" destOrd="0" presId="urn:microsoft.com/office/officeart/2005/8/layout/list1"/>
    <dgm:cxn modelId="{5324F214-7870-46D4-8FF9-1AF252354B3C}" type="presParOf" srcId="{B4BC4A04-16E0-473C-B7A2-2315AB0CED57}" destId="{8E703551-423E-4102-A722-FAE2D336EABC}" srcOrd="0" destOrd="0" presId="urn:microsoft.com/office/officeart/2005/8/layout/list1"/>
    <dgm:cxn modelId="{A3A58725-D9A4-42F6-95F2-C6E2373A16F6}" type="presParOf" srcId="{B4BC4A04-16E0-473C-B7A2-2315AB0CED57}" destId="{3FF87D31-1323-4EFE-97F5-12C98431D28A}" srcOrd="1" destOrd="0" presId="urn:microsoft.com/office/officeart/2005/8/layout/list1"/>
    <dgm:cxn modelId="{47D311CE-20CD-451A-B129-48DBD398554D}" type="presParOf" srcId="{F712FF2C-A2BA-484C-BE1E-518D6309E944}" destId="{857D6F33-3666-4409-99AF-39E719C9EB15}" srcOrd="1" destOrd="0" presId="urn:microsoft.com/office/officeart/2005/8/layout/list1"/>
    <dgm:cxn modelId="{D2CE1F56-1889-458F-B0B2-891AC8577CA5}" type="presParOf" srcId="{F712FF2C-A2BA-484C-BE1E-518D6309E944}" destId="{C3EB0FB4-F23E-4BBE-92B5-C02F78EDD9CF}" srcOrd="2" destOrd="0" presId="urn:microsoft.com/office/officeart/2005/8/layout/list1"/>
    <dgm:cxn modelId="{B20422A0-4B0C-47FD-A508-D6020A66C299}" type="presParOf" srcId="{F712FF2C-A2BA-484C-BE1E-518D6309E944}" destId="{C85C93E6-DE28-4460-9B1E-5A4FB1974AAC}" srcOrd="3" destOrd="0" presId="urn:microsoft.com/office/officeart/2005/8/layout/list1"/>
    <dgm:cxn modelId="{B65FAA21-5FB7-4A17-B5B6-41DE8E25ED04}" type="presParOf" srcId="{F712FF2C-A2BA-484C-BE1E-518D6309E944}" destId="{812E3589-13AC-460C-A8EB-94E0CF349250}" srcOrd="4" destOrd="0" presId="urn:microsoft.com/office/officeart/2005/8/layout/list1"/>
    <dgm:cxn modelId="{1F8F4E3B-ADD0-40BE-B54E-509B9501AD6E}" type="presParOf" srcId="{812E3589-13AC-460C-A8EB-94E0CF349250}" destId="{BCFCF7AB-52A1-46BB-8757-CDAC047B80AB}" srcOrd="0" destOrd="0" presId="urn:microsoft.com/office/officeart/2005/8/layout/list1"/>
    <dgm:cxn modelId="{B3E065F2-501F-488A-86DF-FE57C77F1372}" type="presParOf" srcId="{812E3589-13AC-460C-A8EB-94E0CF349250}" destId="{F84720F6-1B49-4EC7-AB1F-481EAA10079B}" srcOrd="1" destOrd="0" presId="urn:microsoft.com/office/officeart/2005/8/layout/list1"/>
    <dgm:cxn modelId="{97399AE8-9832-4929-97AE-40CBFC00CE8B}" type="presParOf" srcId="{F712FF2C-A2BA-484C-BE1E-518D6309E944}" destId="{69DC06C8-6B3B-4A09-BB24-44F4F1674ADF}" srcOrd="5" destOrd="0" presId="urn:microsoft.com/office/officeart/2005/8/layout/list1"/>
    <dgm:cxn modelId="{FF87E697-BD4B-4A3D-BCF7-9DE4AB672A15}" type="presParOf" srcId="{F712FF2C-A2BA-484C-BE1E-518D6309E944}" destId="{A119DB45-0D0C-4E2D-BCAF-0781B45C31B8}" srcOrd="6" destOrd="0" presId="urn:microsoft.com/office/officeart/2005/8/layout/list1"/>
    <dgm:cxn modelId="{CEE2A50B-9F62-4BD4-9CCC-F35F4C0B0507}" type="presParOf" srcId="{F712FF2C-A2BA-484C-BE1E-518D6309E944}" destId="{71CFDC31-3BB6-4A16-AEF0-2122EE2EDD6D}" srcOrd="7" destOrd="0" presId="urn:microsoft.com/office/officeart/2005/8/layout/list1"/>
    <dgm:cxn modelId="{AAB1C159-05F3-4BC2-91FB-D9E7FD03249B}" type="presParOf" srcId="{F712FF2C-A2BA-484C-BE1E-518D6309E944}" destId="{AD31A959-0F97-414E-81A7-765AE4D1A164}" srcOrd="8" destOrd="0" presId="urn:microsoft.com/office/officeart/2005/8/layout/list1"/>
    <dgm:cxn modelId="{0DCC62C1-6C65-4690-B78F-00AD41CA08E2}" type="presParOf" srcId="{AD31A959-0F97-414E-81A7-765AE4D1A164}" destId="{FCACDD51-D32C-46FB-B631-31381C02EE75}" srcOrd="0" destOrd="0" presId="urn:microsoft.com/office/officeart/2005/8/layout/list1"/>
    <dgm:cxn modelId="{1CB8D439-C04A-4755-A4A8-F79FA2DCF98F}" type="presParOf" srcId="{AD31A959-0F97-414E-81A7-765AE4D1A164}" destId="{4AE0A000-45F9-4118-8198-C6FBFBC52195}" srcOrd="1" destOrd="0" presId="urn:microsoft.com/office/officeart/2005/8/layout/list1"/>
    <dgm:cxn modelId="{C5A16260-9C17-4023-BAEB-8FE149966243}" type="presParOf" srcId="{F712FF2C-A2BA-484C-BE1E-518D6309E944}" destId="{9CFF2E49-2DE3-47C1-B46D-02A6B541CF88}" srcOrd="9" destOrd="0" presId="urn:microsoft.com/office/officeart/2005/8/layout/list1"/>
    <dgm:cxn modelId="{BDAFF065-1CAB-4B13-BE1D-996052704BD5}" type="presParOf" srcId="{F712FF2C-A2BA-484C-BE1E-518D6309E944}" destId="{E72FEF2A-8BFC-4F71-841A-1E332873C4C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B0FB4-F23E-4BBE-92B5-C02F78EDD9CF}">
      <dsp:nvSpPr>
        <dsp:cNvPr id="0" name=""/>
        <dsp:cNvSpPr/>
      </dsp:nvSpPr>
      <dsp:spPr>
        <a:xfrm>
          <a:off x="0" y="361157"/>
          <a:ext cx="7078748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9389" tIns="354076" rIns="549389" bIns="120904" numCol="1" spcCol="1270" anchor="t" anchorCtr="0">
          <a:noAutofit/>
        </a:bodyPr>
        <a:lstStyle/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הקמת מערך ניהול פסולת :</a:t>
          </a:r>
          <a:r>
            <a:rPr lang="en-US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he-I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כולל הוצאת מכרזים </a:t>
          </a:r>
        </a:p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הפעלת מוקד אשכולי שליטה ובקרה לפינוי פסולת </a:t>
          </a:r>
        </a:p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הקמת מתקני קצה לטיפול בפסולת </a:t>
          </a:r>
        </a:p>
      </dsp:txBody>
      <dsp:txXfrm>
        <a:off x="0" y="361157"/>
        <a:ext cx="7078748" cy="1285200"/>
      </dsp:txXfrm>
    </dsp:sp>
    <dsp:sp modelId="{3FF87D31-1323-4EFE-97F5-12C98431D28A}">
      <dsp:nvSpPr>
        <dsp:cNvPr id="0" name=""/>
        <dsp:cNvSpPr/>
      </dsp:nvSpPr>
      <dsp:spPr>
        <a:xfrm>
          <a:off x="2180240" y="63370"/>
          <a:ext cx="4892342" cy="50184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292" tIns="0" rIns="187292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פרויקטים בניהול האשכול למען הרשויות</a:t>
          </a:r>
        </a:p>
      </dsp:txBody>
      <dsp:txXfrm>
        <a:off x="2204738" y="87868"/>
        <a:ext cx="4843346" cy="452844"/>
      </dsp:txXfrm>
    </dsp:sp>
    <dsp:sp modelId="{A119DB45-0D0C-4E2D-BCAF-0781B45C31B8}">
      <dsp:nvSpPr>
        <dsp:cNvPr id="0" name=""/>
        <dsp:cNvSpPr/>
      </dsp:nvSpPr>
      <dsp:spPr>
        <a:xfrm>
          <a:off x="0" y="1989077"/>
          <a:ext cx="7078748" cy="722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9389" tIns="354076" rIns="549389" bIns="120904" numCol="1" spcCol="1270" anchor="t" anchorCtr="0">
          <a:noAutofit/>
        </a:bodyPr>
        <a:lstStyle/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ביצוע תוכניות פרסום והסברה </a:t>
          </a:r>
        </a:p>
      </dsp:txBody>
      <dsp:txXfrm>
        <a:off x="0" y="1989077"/>
        <a:ext cx="7078748" cy="722925"/>
      </dsp:txXfrm>
    </dsp:sp>
    <dsp:sp modelId="{F84720F6-1B49-4EC7-AB1F-481EAA10079B}">
      <dsp:nvSpPr>
        <dsp:cNvPr id="0" name=""/>
        <dsp:cNvSpPr/>
      </dsp:nvSpPr>
      <dsp:spPr>
        <a:xfrm>
          <a:off x="2117458" y="1714887"/>
          <a:ext cx="4955123" cy="50184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292" tIns="0" rIns="187292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פרויקטים בניהול משותף :</a:t>
          </a: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he-I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אשכול ורשות</a:t>
          </a:r>
        </a:p>
      </dsp:txBody>
      <dsp:txXfrm>
        <a:off x="2141956" y="1739385"/>
        <a:ext cx="4906127" cy="452844"/>
      </dsp:txXfrm>
    </dsp:sp>
    <dsp:sp modelId="{E72FEF2A-8BFC-4F71-841A-1E332873C4C1}">
      <dsp:nvSpPr>
        <dsp:cNvPr id="0" name=""/>
        <dsp:cNvSpPr/>
      </dsp:nvSpPr>
      <dsp:spPr>
        <a:xfrm>
          <a:off x="0" y="3054722"/>
          <a:ext cx="7078748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9389" tIns="354076" rIns="549389" bIns="120904" numCol="1" spcCol="1270" anchor="t" anchorCtr="0">
          <a:noAutofit/>
        </a:bodyPr>
        <a:lstStyle/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רכש אמצעים טכנולוגיים </a:t>
          </a:r>
        </a:p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רכש כלי אצירה</a:t>
          </a:r>
        </a:p>
        <a:p>
          <a:pPr marL="171450" lvl="1" indent="-171450" algn="r" defTabSz="7556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פינוי מפגעים </a:t>
          </a:r>
        </a:p>
      </dsp:txBody>
      <dsp:txXfrm>
        <a:off x="0" y="3054722"/>
        <a:ext cx="7078748" cy="1285200"/>
      </dsp:txXfrm>
    </dsp:sp>
    <dsp:sp modelId="{4AE0A000-45F9-4118-8198-C6FBFBC52195}">
      <dsp:nvSpPr>
        <dsp:cNvPr id="0" name=""/>
        <dsp:cNvSpPr/>
      </dsp:nvSpPr>
      <dsp:spPr>
        <a:xfrm>
          <a:off x="2117458" y="2751465"/>
          <a:ext cx="4955123" cy="50184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292" tIns="0" rIns="187292" bIns="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פרויקטים בניהול הרשות  (מכרזים דרך האשכול)</a:t>
          </a:r>
          <a:r>
            <a:rPr lang="en-US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endParaRPr lang="he-IL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141956" y="2775963"/>
        <a:ext cx="4906127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17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943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63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877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676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32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9C7E07-3C67-C64C-8DA0-0404F63039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776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729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77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he-IL"/>
              <a:t>לחץ על הסמל כדי להוסיף טבלה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2AB6FDA7-F769-EFD7-173E-8E9AB1E6B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18870" y="471991"/>
            <a:ext cx="1615346" cy="72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3959868-C024-D0F7-EE35-58838129B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1" y="495809"/>
            <a:ext cx="1437005" cy="107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08B5FDA8-8F13-910A-E713-47C5A49A6606}"/>
              </a:ext>
            </a:extLst>
          </p:cNvPr>
          <p:cNvGrpSpPr/>
          <p:nvPr/>
        </p:nvGrpSpPr>
        <p:grpSpPr>
          <a:xfrm>
            <a:off x="2650280" y="980287"/>
            <a:ext cx="6891438" cy="4135743"/>
            <a:chOff x="3649561" y="998759"/>
            <a:chExt cx="6891438" cy="4135743"/>
          </a:xfrm>
        </p:grpSpPr>
        <p:sp>
          <p:nvSpPr>
            <p:cNvPr id="3" name="תיבת טקסט 2">
              <a:extLst>
                <a:ext uri="{FF2B5EF4-FFF2-40B4-BE49-F238E27FC236}">
                  <a16:creationId xmlns:a16="http://schemas.microsoft.com/office/drawing/2014/main" id="{DB06CC6C-0265-BB90-2FB2-A382C5E96D4C}"/>
                </a:ext>
              </a:extLst>
            </p:cNvPr>
            <p:cNvSpPr txBox="1"/>
            <p:nvPr/>
          </p:nvSpPr>
          <p:spPr>
            <a:xfrm>
              <a:off x="5440713" y="998759"/>
              <a:ext cx="330913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IL" sz="4000" b="1" dirty="0">
                <a:solidFill>
                  <a:srgbClr val="9E662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תיבת טקסט 3">
              <a:extLst>
                <a:ext uri="{FF2B5EF4-FFF2-40B4-BE49-F238E27FC236}">
                  <a16:creationId xmlns:a16="http://schemas.microsoft.com/office/drawing/2014/main" id="{159ABC8F-BE7D-3513-9A86-0B5BD6D01935}"/>
                </a:ext>
              </a:extLst>
            </p:cNvPr>
            <p:cNvSpPr txBox="1"/>
            <p:nvPr/>
          </p:nvSpPr>
          <p:spPr>
            <a:xfrm>
              <a:off x="4037391" y="1781084"/>
              <a:ext cx="6115777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he-IL" sz="6000" b="1" i="0" dirty="0">
                  <a:solidFill>
                    <a:srgbClr val="48453A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מערך ניהול הפסולת</a:t>
              </a:r>
              <a:endParaRPr lang="he-IL" sz="6000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he-IL" sz="6000" b="1" i="0" dirty="0">
                  <a:solidFill>
                    <a:srgbClr val="48453A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אשכול רשויות השרון</a:t>
              </a:r>
              <a:endParaRPr lang="he-IL" sz="6000" dirty="0">
                <a:solidFill>
                  <a:srgbClr val="48453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תיבת טקסט 4">
              <a:extLst>
                <a:ext uri="{FF2B5EF4-FFF2-40B4-BE49-F238E27FC236}">
                  <a16:creationId xmlns:a16="http://schemas.microsoft.com/office/drawing/2014/main" id="{9C7A9406-6EA4-C8E0-9D5C-34C377155ADC}"/>
                </a:ext>
              </a:extLst>
            </p:cNvPr>
            <p:cNvSpPr txBox="1"/>
            <p:nvPr/>
          </p:nvSpPr>
          <p:spPr>
            <a:xfrm>
              <a:off x="3649561" y="4118839"/>
              <a:ext cx="6891438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20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הצגת קול קורא מס' 17032 לסיוע לאשכולות של רשויות מקומיות בהקמה והרחבה של משקי פסולת אזוריים לאיסוף ופינוי פסולת ועידוד המחזור לשנים 2029-2025.</a:t>
              </a:r>
              <a:endParaRPr lang="he-IL" sz="2000" dirty="0">
                <a:solidFill>
                  <a:srgbClr val="00465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7B3FB594-D1FF-29D5-09BD-5C6704F0A0CA}"/>
                </a:ext>
              </a:extLst>
            </p:cNvPr>
            <p:cNvSpPr/>
            <p:nvPr/>
          </p:nvSpPr>
          <p:spPr>
            <a:xfrm>
              <a:off x="6023998" y="3868955"/>
              <a:ext cx="2142565" cy="116542"/>
            </a:xfrm>
            <a:prstGeom prst="rect">
              <a:avLst/>
            </a:prstGeom>
            <a:solidFill>
              <a:srgbClr val="BC6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</p:grpSp>
      <p:grpSp>
        <p:nvGrpSpPr>
          <p:cNvPr id="15" name="קבוצה 14">
            <a:extLst>
              <a:ext uri="{FF2B5EF4-FFF2-40B4-BE49-F238E27FC236}">
                <a16:creationId xmlns:a16="http://schemas.microsoft.com/office/drawing/2014/main" id="{CD9FA936-04EB-B262-A36A-5C1198D8D3DE}"/>
              </a:ext>
            </a:extLst>
          </p:cNvPr>
          <p:cNvGrpSpPr/>
          <p:nvPr/>
        </p:nvGrpSpPr>
        <p:grpSpPr>
          <a:xfrm>
            <a:off x="-68094" y="6134818"/>
            <a:ext cx="12260094" cy="723182"/>
            <a:chOff x="-68094" y="6134818"/>
            <a:chExt cx="12260094" cy="723182"/>
          </a:xfrm>
        </p:grpSpPr>
        <p:sp>
          <p:nvSpPr>
            <p:cNvPr id="16" name="מלבן 8">
              <a:extLst>
                <a:ext uri="{FF2B5EF4-FFF2-40B4-BE49-F238E27FC236}">
                  <a16:creationId xmlns:a16="http://schemas.microsoft.com/office/drawing/2014/main" id="{EB2F2DEE-0D68-D0CE-8E71-CF5D6B8CA6DF}"/>
                </a:ext>
              </a:extLst>
            </p:cNvPr>
            <p:cNvSpPr/>
            <p:nvPr/>
          </p:nvSpPr>
          <p:spPr>
            <a:xfrm>
              <a:off x="0" y="6134818"/>
              <a:ext cx="12192000" cy="723182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0" h="583660">
                  <a:moveTo>
                    <a:pt x="0" y="216377"/>
                  </a:moveTo>
                  <a:cubicBezTo>
                    <a:pt x="706877" y="209103"/>
                    <a:pt x="1559668" y="7274"/>
                    <a:pt x="2266545" y="0"/>
                  </a:cubicBezTo>
                  <a:cubicBezTo>
                    <a:pt x="3054485" y="12970"/>
                    <a:pt x="3920247" y="278860"/>
                    <a:pt x="4708187" y="291830"/>
                  </a:cubicBezTo>
                  <a:cubicBezTo>
                    <a:pt x="5346970" y="275617"/>
                    <a:pt x="6083030" y="113490"/>
                    <a:pt x="6721813" y="97277"/>
                  </a:cubicBezTo>
                  <a:cubicBezTo>
                    <a:pt x="7444902" y="113490"/>
                    <a:pt x="8294451" y="295073"/>
                    <a:pt x="9017540" y="311286"/>
                  </a:cubicBezTo>
                  <a:cubicBezTo>
                    <a:pt x="9701719" y="295073"/>
                    <a:pt x="10706910" y="162128"/>
                    <a:pt x="11391089" y="145915"/>
                  </a:cubicBezTo>
                  <a:lnTo>
                    <a:pt x="12192000" y="216377"/>
                  </a:lnTo>
                  <a:lnTo>
                    <a:pt x="12192000" y="583660"/>
                  </a:lnTo>
                  <a:lnTo>
                    <a:pt x="0" y="583660"/>
                  </a:lnTo>
                  <a:lnTo>
                    <a:pt x="0" y="216377"/>
                  </a:lnTo>
                  <a:close/>
                </a:path>
              </a:pathLst>
            </a:custGeom>
            <a:solidFill>
              <a:srgbClr val="8264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  <p:sp>
          <p:nvSpPr>
            <p:cNvPr id="17" name="מלבן 8">
              <a:extLst>
                <a:ext uri="{FF2B5EF4-FFF2-40B4-BE49-F238E27FC236}">
                  <a16:creationId xmlns:a16="http://schemas.microsoft.com/office/drawing/2014/main" id="{52400133-607C-D7BB-7482-4C70D5029074}"/>
                </a:ext>
              </a:extLst>
            </p:cNvPr>
            <p:cNvSpPr/>
            <p:nvPr/>
          </p:nvSpPr>
          <p:spPr>
            <a:xfrm>
              <a:off x="-68094" y="6429983"/>
              <a:ext cx="12260094" cy="428017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4708187 w 12192000"/>
                <a:gd name="connsiteY2" fmla="*/ 194553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9017540 w 12192000"/>
                <a:gd name="connsiteY4" fmla="*/ 165371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0525328 w 12192000"/>
                <a:gd name="connsiteY6" fmla="*/ 211944 h 437745"/>
                <a:gd name="connsiteX7" fmla="*/ 12192000 w 12192000"/>
                <a:gd name="connsiteY7" fmla="*/ 70462 h 437745"/>
                <a:gd name="connsiteX8" fmla="*/ 12192000 w 12192000"/>
                <a:gd name="connsiteY8" fmla="*/ 437745 h 437745"/>
                <a:gd name="connsiteX9" fmla="*/ 0 w 12192000"/>
                <a:gd name="connsiteY9" fmla="*/ 437745 h 437745"/>
                <a:gd name="connsiteX10" fmla="*/ 0 w 12192000"/>
                <a:gd name="connsiteY10" fmla="*/ 70462 h 437745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49429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202596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202596 h 473107"/>
                <a:gd name="connsiteX0" fmla="*/ 9728 w 12192000"/>
                <a:gd name="connsiteY0" fmla="*/ 84319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9728 w 12192000"/>
                <a:gd name="connsiteY11" fmla="*/ 84319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33863 w 12192000"/>
                <a:gd name="connsiteY2" fmla="*/ 11676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6575898 w 12192000"/>
                <a:gd name="connsiteY2" fmla="*/ 115753 h 473107"/>
                <a:gd name="connsiteX3" fmla="*/ 7947498 w 12192000"/>
                <a:gd name="connsiteY3" fmla="*/ 372772 h 473107"/>
                <a:gd name="connsiteX4" fmla="*/ 9465013 w 12192000"/>
                <a:gd name="connsiteY4" fmla="*/ 35362 h 473107"/>
                <a:gd name="connsiteX5" fmla="*/ 10525328 w 12192000"/>
                <a:gd name="connsiteY5" fmla="*/ 247306 h 473107"/>
                <a:gd name="connsiteX6" fmla="*/ 11430000 w 12192000"/>
                <a:gd name="connsiteY6" fmla="*/ 0 h 473107"/>
                <a:gd name="connsiteX7" fmla="*/ 12192000 w 12192000"/>
                <a:gd name="connsiteY7" fmla="*/ 105824 h 473107"/>
                <a:gd name="connsiteX8" fmla="*/ 12192000 w 12192000"/>
                <a:gd name="connsiteY8" fmla="*/ 473107 h 473107"/>
                <a:gd name="connsiteX9" fmla="*/ 0 w 12192000"/>
                <a:gd name="connsiteY9" fmla="*/ 473107 h 473107"/>
                <a:gd name="connsiteX10" fmla="*/ 29183 w 12192000"/>
                <a:gd name="connsiteY10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92064 w 12192000"/>
                <a:gd name="connsiteY2" fmla="*/ 290316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5001267 w 12192000"/>
                <a:gd name="connsiteY2" fmla="*/ 408593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4817468 w 12192000"/>
                <a:gd name="connsiteY2" fmla="*/ 32257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96569 w 12192000"/>
                <a:gd name="connsiteY1" fmla="*/ 212021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77222 w 12192000"/>
                <a:gd name="connsiteY1" fmla="*/ 222774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996384 w 12192000"/>
                <a:gd name="connsiteY1" fmla="*/ 182791 h 473107"/>
                <a:gd name="connsiteX2" fmla="*/ 1877222 w 12192000"/>
                <a:gd name="connsiteY2" fmla="*/ 222774 h 473107"/>
                <a:gd name="connsiteX3" fmla="*/ 3472834 w 12192000"/>
                <a:gd name="connsiteY3" fmla="*/ 107525 h 473107"/>
                <a:gd name="connsiteX4" fmla="*/ 4817468 w 12192000"/>
                <a:gd name="connsiteY4" fmla="*/ 322574 h 473107"/>
                <a:gd name="connsiteX5" fmla="*/ 6575898 w 12192000"/>
                <a:gd name="connsiteY5" fmla="*/ 115753 h 473107"/>
                <a:gd name="connsiteX6" fmla="*/ 7947498 w 12192000"/>
                <a:gd name="connsiteY6" fmla="*/ 372772 h 473107"/>
                <a:gd name="connsiteX7" fmla="*/ 9465013 w 12192000"/>
                <a:gd name="connsiteY7" fmla="*/ 35362 h 473107"/>
                <a:gd name="connsiteX8" fmla="*/ 10525328 w 12192000"/>
                <a:gd name="connsiteY8" fmla="*/ 247306 h 473107"/>
                <a:gd name="connsiteX9" fmla="*/ 11430000 w 12192000"/>
                <a:gd name="connsiteY9" fmla="*/ 0 h 473107"/>
                <a:gd name="connsiteX10" fmla="*/ 12192000 w 12192000"/>
                <a:gd name="connsiteY10" fmla="*/ 105824 h 473107"/>
                <a:gd name="connsiteX11" fmla="*/ 12192000 w 12192000"/>
                <a:gd name="connsiteY11" fmla="*/ 473107 h 473107"/>
                <a:gd name="connsiteX12" fmla="*/ 0 w 12192000"/>
                <a:gd name="connsiteY12" fmla="*/ 473107 h 473107"/>
                <a:gd name="connsiteX13" fmla="*/ 29183 w 12192000"/>
                <a:gd name="connsiteY13" fmla="*/ 127328 h 4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473107">
                  <a:moveTo>
                    <a:pt x="29183" y="127328"/>
                  </a:moveTo>
                  <a:cubicBezTo>
                    <a:pt x="190410" y="96863"/>
                    <a:pt x="688378" y="166883"/>
                    <a:pt x="996384" y="182791"/>
                  </a:cubicBezTo>
                  <a:cubicBezTo>
                    <a:pt x="1304390" y="198699"/>
                    <a:pt x="1459643" y="253239"/>
                    <a:pt x="1877222" y="222774"/>
                  </a:cubicBezTo>
                  <a:cubicBezTo>
                    <a:pt x="2451164" y="232018"/>
                    <a:pt x="2976344" y="58634"/>
                    <a:pt x="3472834" y="107525"/>
                  </a:cubicBezTo>
                  <a:cubicBezTo>
                    <a:pt x="3969324" y="156416"/>
                    <a:pt x="4300291" y="333747"/>
                    <a:pt x="4817468" y="322574"/>
                  </a:cubicBezTo>
                  <a:cubicBezTo>
                    <a:pt x="5334645" y="311401"/>
                    <a:pt x="5876877" y="60793"/>
                    <a:pt x="6575898" y="115753"/>
                  </a:cubicBezTo>
                  <a:cubicBezTo>
                    <a:pt x="7298987" y="131966"/>
                    <a:pt x="7224409" y="356559"/>
                    <a:pt x="7947498" y="372772"/>
                  </a:cubicBezTo>
                  <a:cubicBezTo>
                    <a:pt x="8631677" y="356559"/>
                    <a:pt x="8780834" y="51575"/>
                    <a:pt x="9465013" y="35362"/>
                  </a:cubicBezTo>
                  <a:cubicBezTo>
                    <a:pt x="9831421" y="48664"/>
                    <a:pt x="10158920" y="234004"/>
                    <a:pt x="10525328" y="247306"/>
                  </a:cubicBezTo>
                  <a:cubicBezTo>
                    <a:pt x="10885251" y="218633"/>
                    <a:pt x="11070077" y="28673"/>
                    <a:pt x="11430000" y="0"/>
                  </a:cubicBezTo>
                  <a:lnTo>
                    <a:pt x="12192000" y="105824"/>
                  </a:lnTo>
                  <a:lnTo>
                    <a:pt x="12192000" y="473107"/>
                  </a:lnTo>
                  <a:lnTo>
                    <a:pt x="0" y="473107"/>
                  </a:lnTo>
                  <a:lnTo>
                    <a:pt x="29183" y="12732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15007"/>
            <a:ext cx="10873740" cy="1322585"/>
          </a:xfrm>
        </p:spPr>
        <p:txBody>
          <a:bodyPr/>
          <a:lstStyle/>
          <a:p>
            <a:pPr algn="r" rtl="1"/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סיכום – מה הרשויות מקבלות?</a:t>
            </a:r>
            <a:endParaRPr lang="en-US" dirty="0">
              <a:solidFill>
                <a:srgbClr val="48453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24635" y="1718083"/>
            <a:ext cx="9343465" cy="4645772"/>
          </a:xfrm>
        </p:spPr>
        <p:txBody>
          <a:bodyPr>
            <a:normAutofit/>
          </a:bodyPr>
          <a:lstStyle/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מכרזי פסולת אזוריים איכותיים :   פסולת ביתית, גזם, גושית, קרטון ונייר, אריזות כתומות, פסולת אלקטרונית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אפשרות בחירת התקשרות מול כמה קבלנים זוכים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אתרי קצה אזוריים קרובים ומוסדרים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צמצום מרחק נסיעות לאתרי הקצה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ציוד טכנולוגי לבקרה וניטור פינוי הפסולת – </a:t>
            </a:r>
            <a:r>
              <a:rPr lang="he-IL" sz="1600" b="1" dirty="0">
                <a:solidFill>
                  <a:srgbClr val="8264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</a:t>
            </a: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בעקבותיו : שירות לתושב טוב יותר, ניקיון מדרכות ופחים, הפחתת עלויות פינוי פסולת עקב הפחתת העמסת פסולת לא של הרשות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כלי אצירה במימון 90% המשרד להגנת הסביבה, ותקציב פינוי פסולות פיראטיות (לרשויות </a:t>
            </a:r>
            <a:r>
              <a:rPr kumimoji="0" lang="he-IL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סוצ</a:t>
            </a: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' 1-5)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תקציב לפרסום  והסברה לתושבים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איגום ידע ומומחיות של 15 רשויות וחצי מיליון תושבים! </a:t>
            </a:r>
          </a:p>
          <a:p>
            <a:pPr marL="342900" indent="-342900" algn="r" rtl="1">
              <a:lnSpc>
                <a:spcPct val="16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kumimoji="0" lang="he-IL" sz="160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160000"/>
              </a:lnSpc>
              <a:spcBef>
                <a:spcPts val="0"/>
              </a:spcBef>
              <a:buNone/>
              <a:defRPr/>
            </a:pPr>
            <a:endParaRPr kumimoji="0" lang="he-IL" sz="160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id="{32D4500D-AFA4-CAB0-2A86-300CB760C7C8}"/>
              </a:ext>
            </a:extLst>
          </p:cNvPr>
          <p:cNvSpPr/>
          <p:nvPr/>
        </p:nvSpPr>
        <p:spPr>
          <a:xfrm>
            <a:off x="9325535" y="1569325"/>
            <a:ext cx="2142565" cy="116542"/>
          </a:xfrm>
          <a:prstGeom prst="rect">
            <a:avLst/>
          </a:prstGeom>
          <a:solidFill>
            <a:srgbClr val="BC6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D974CF17-659D-A02D-7055-6422EA4C98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212" y="46660"/>
            <a:ext cx="1525025" cy="7231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E31B1010-9AA6-7F5B-84B6-A12A6016A3A0}"/>
              </a:ext>
            </a:extLst>
          </p:cNvPr>
          <p:cNvGrpSpPr/>
          <p:nvPr/>
        </p:nvGrpSpPr>
        <p:grpSpPr>
          <a:xfrm>
            <a:off x="-68094" y="6134818"/>
            <a:ext cx="12260094" cy="723182"/>
            <a:chOff x="-68094" y="6134818"/>
            <a:chExt cx="12260094" cy="723182"/>
          </a:xfrm>
        </p:grpSpPr>
        <p:sp>
          <p:nvSpPr>
            <p:cNvPr id="11" name="מלבן 8">
              <a:extLst>
                <a:ext uri="{FF2B5EF4-FFF2-40B4-BE49-F238E27FC236}">
                  <a16:creationId xmlns:a16="http://schemas.microsoft.com/office/drawing/2014/main" id="{A4A6B15A-420E-FD8F-04B4-0F735ABFC2F8}"/>
                </a:ext>
              </a:extLst>
            </p:cNvPr>
            <p:cNvSpPr/>
            <p:nvPr/>
          </p:nvSpPr>
          <p:spPr>
            <a:xfrm>
              <a:off x="0" y="6134818"/>
              <a:ext cx="12192000" cy="723182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0" h="583660">
                  <a:moveTo>
                    <a:pt x="0" y="216377"/>
                  </a:moveTo>
                  <a:cubicBezTo>
                    <a:pt x="706877" y="209103"/>
                    <a:pt x="1559668" y="7274"/>
                    <a:pt x="2266545" y="0"/>
                  </a:cubicBezTo>
                  <a:cubicBezTo>
                    <a:pt x="3054485" y="12970"/>
                    <a:pt x="3920247" y="278860"/>
                    <a:pt x="4708187" y="291830"/>
                  </a:cubicBezTo>
                  <a:cubicBezTo>
                    <a:pt x="5346970" y="275617"/>
                    <a:pt x="6083030" y="113490"/>
                    <a:pt x="6721813" y="97277"/>
                  </a:cubicBezTo>
                  <a:cubicBezTo>
                    <a:pt x="7444902" y="113490"/>
                    <a:pt x="8294451" y="295073"/>
                    <a:pt x="9017540" y="311286"/>
                  </a:cubicBezTo>
                  <a:cubicBezTo>
                    <a:pt x="9701719" y="295073"/>
                    <a:pt x="10706910" y="162128"/>
                    <a:pt x="11391089" y="145915"/>
                  </a:cubicBezTo>
                  <a:lnTo>
                    <a:pt x="12192000" y="216377"/>
                  </a:lnTo>
                  <a:lnTo>
                    <a:pt x="12192000" y="583660"/>
                  </a:lnTo>
                  <a:lnTo>
                    <a:pt x="0" y="583660"/>
                  </a:lnTo>
                  <a:lnTo>
                    <a:pt x="0" y="216377"/>
                  </a:lnTo>
                  <a:close/>
                </a:path>
              </a:pathLst>
            </a:custGeom>
            <a:solidFill>
              <a:srgbClr val="8264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  <p:sp>
          <p:nvSpPr>
            <p:cNvPr id="12" name="מלבן 8">
              <a:extLst>
                <a:ext uri="{FF2B5EF4-FFF2-40B4-BE49-F238E27FC236}">
                  <a16:creationId xmlns:a16="http://schemas.microsoft.com/office/drawing/2014/main" id="{7B8B6DAC-312D-86A1-3B3B-7018AC04BDCA}"/>
                </a:ext>
              </a:extLst>
            </p:cNvPr>
            <p:cNvSpPr/>
            <p:nvPr/>
          </p:nvSpPr>
          <p:spPr>
            <a:xfrm>
              <a:off x="-68094" y="6429983"/>
              <a:ext cx="12260094" cy="428017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4708187 w 12192000"/>
                <a:gd name="connsiteY2" fmla="*/ 194553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9017540 w 12192000"/>
                <a:gd name="connsiteY4" fmla="*/ 165371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0525328 w 12192000"/>
                <a:gd name="connsiteY6" fmla="*/ 211944 h 437745"/>
                <a:gd name="connsiteX7" fmla="*/ 12192000 w 12192000"/>
                <a:gd name="connsiteY7" fmla="*/ 70462 h 437745"/>
                <a:gd name="connsiteX8" fmla="*/ 12192000 w 12192000"/>
                <a:gd name="connsiteY8" fmla="*/ 437745 h 437745"/>
                <a:gd name="connsiteX9" fmla="*/ 0 w 12192000"/>
                <a:gd name="connsiteY9" fmla="*/ 437745 h 437745"/>
                <a:gd name="connsiteX10" fmla="*/ 0 w 12192000"/>
                <a:gd name="connsiteY10" fmla="*/ 70462 h 437745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49429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202596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202596 h 473107"/>
                <a:gd name="connsiteX0" fmla="*/ 9728 w 12192000"/>
                <a:gd name="connsiteY0" fmla="*/ 84319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9728 w 12192000"/>
                <a:gd name="connsiteY11" fmla="*/ 84319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33863 w 12192000"/>
                <a:gd name="connsiteY2" fmla="*/ 11676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6575898 w 12192000"/>
                <a:gd name="connsiteY2" fmla="*/ 115753 h 473107"/>
                <a:gd name="connsiteX3" fmla="*/ 7947498 w 12192000"/>
                <a:gd name="connsiteY3" fmla="*/ 372772 h 473107"/>
                <a:gd name="connsiteX4" fmla="*/ 9465013 w 12192000"/>
                <a:gd name="connsiteY4" fmla="*/ 35362 h 473107"/>
                <a:gd name="connsiteX5" fmla="*/ 10525328 w 12192000"/>
                <a:gd name="connsiteY5" fmla="*/ 247306 h 473107"/>
                <a:gd name="connsiteX6" fmla="*/ 11430000 w 12192000"/>
                <a:gd name="connsiteY6" fmla="*/ 0 h 473107"/>
                <a:gd name="connsiteX7" fmla="*/ 12192000 w 12192000"/>
                <a:gd name="connsiteY7" fmla="*/ 105824 h 473107"/>
                <a:gd name="connsiteX8" fmla="*/ 12192000 w 12192000"/>
                <a:gd name="connsiteY8" fmla="*/ 473107 h 473107"/>
                <a:gd name="connsiteX9" fmla="*/ 0 w 12192000"/>
                <a:gd name="connsiteY9" fmla="*/ 473107 h 473107"/>
                <a:gd name="connsiteX10" fmla="*/ 29183 w 12192000"/>
                <a:gd name="connsiteY10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92064 w 12192000"/>
                <a:gd name="connsiteY2" fmla="*/ 290316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5001267 w 12192000"/>
                <a:gd name="connsiteY2" fmla="*/ 408593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4817468 w 12192000"/>
                <a:gd name="connsiteY2" fmla="*/ 32257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96569 w 12192000"/>
                <a:gd name="connsiteY1" fmla="*/ 212021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77222 w 12192000"/>
                <a:gd name="connsiteY1" fmla="*/ 222774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996384 w 12192000"/>
                <a:gd name="connsiteY1" fmla="*/ 182791 h 473107"/>
                <a:gd name="connsiteX2" fmla="*/ 1877222 w 12192000"/>
                <a:gd name="connsiteY2" fmla="*/ 222774 h 473107"/>
                <a:gd name="connsiteX3" fmla="*/ 3472834 w 12192000"/>
                <a:gd name="connsiteY3" fmla="*/ 107525 h 473107"/>
                <a:gd name="connsiteX4" fmla="*/ 4817468 w 12192000"/>
                <a:gd name="connsiteY4" fmla="*/ 322574 h 473107"/>
                <a:gd name="connsiteX5" fmla="*/ 6575898 w 12192000"/>
                <a:gd name="connsiteY5" fmla="*/ 115753 h 473107"/>
                <a:gd name="connsiteX6" fmla="*/ 7947498 w 12192000"/>
                <a:gd name="connsiteY6" fmla="*/ 372772 h 473107"/>
                <a:gd name="connsiteX7" fmla="*/ 9465013 w 12192000"/>
                <a:gd name="connsiteY7" fmla="*/ 35362 h 473107"/>
                <a:gd name="connsiteX8" fmla="*/ 10525328 w 12192000"/>
                <a:gd name="connsiteY8" fmla="*/ 247306 h 473107"/>
                <a:gd name="connsiteX9" fmla="*/ 11430000 w 12192000"/>
                <a:gd name="connsiteY9" fmla="*/ 0 h 473107"/>
                <a:gd name="connsiteX10" fmla="*/ 12192000 w 12192000"/>
                <a:gd name="connsiteY10" fmla="*/ 105824 h 473107"/>
                <a:gd name="connsiteX11" fmla="*/ 12192000 w 12192000"/>
                <a:gd name="connsiteY11" fmla="*/ 473107 h 473107"/>
                <a:gd name="connsiteX12" fmla="*/ 0 w 12192000"/>
                <a:gd name="connsiteY12" fmla="*/ 473107 h 473107"/>
                <a:gd name="connsiteX13" fmla="*/ 29183 w 12192000"/>
                <a:gd name="connsiteY13" fmla="*/ 127328 h 4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473107">
                  <a:moveTo>
                    <a:pt x="29183" y="127328"/>
                  </a:moveTo>
                  <a:cubicBezTo>
                    <a:pt x="190410" y="96863"/>
                    <a:pt x="688378" y="166883"/>
                    <a:pt x="996384" y="182791"/>
                  </a:cubicBezTo>
                  <a:cubicBezTo>
                    <a:pt x="1304390" y="198699"/>
                    <a:pt x="1459643" y="253239"/>
                    <a:pt x="1877222" y="222774"/>
                  </a:cubicBezTo>
                  <a:cubicBezTo>
                    <a:pt x="2451164" y="232018"/>
                    <a:pt x="2976344" y="58634"/>
                    <a:pt x="3472834" y="107525"/>
                  </a:cubicBezTo>
                  <a:cubicBezTo>
                    <a:pt x="3969324" y="156416"/>
                    <a:pt x="4300291" y="333747"/>
                    <a:pt x="4817468" y="322574"/>
                  </a:cubicBezTo>
                  <a:cubicBezTo>
                    <a:pt x="5334645" y="311401"/>
                    <a:pt x="5876877" y="60793"/>
                    <a:pt x="6575898" y="115753"/>
                  </a:cubicBezTo>
                  <a:cubicBezTo>
                    <a:pt x="7298987" y="131966"/>
                    <a:pt x="7224409" y="356559"/>
                    <a:pt x="7947498" y="372772"/>
                  </a:cubicBezTo>
                  <a:cubicBezTo>
                    <a:pt x="8631677" y="356559"/>
                    <a:pt x="8780834" y="51575"/>
                    <a:pt x="9465013" y="35362"/>
                  </a:cubicBezTo>
                  <a:cubicBezTo>
                    <a:pt x="9831421" y="48664"/>
                    <a:pt x="10158920" y="234004"/>
                    <a:pt x="10525328" y="247306"/>
                  </a:cubicBezTo>
                  <a:cubicBezTo>
                    <a:pt x="10885251" y="218633"/>
                    <a:pt x="11070077" y="28673"/>
                    <a:pt x="11430000" y="0"/>
                  </a:cubicBezTo>
                  <a:lnTo>
                    <a:pt x="12192000" y="105824"/>
                  </a:lnTo>
                  <a:lnTo>
                    <a:pt x="12192000" y="473107"/>
                  </a:lnTo>
                  <a:lnTo>
                    <a:pt x="0" y="473107"/>
                  </a:lnTo>
                  <a:lnTo>
                    <a:pt x="29183" y="12732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4327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2AB6FDA7-F769-EFD7-173E-8E9AB1E6B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1718" y="471991"/>
            <a:ext cx="2092498" cy="1216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3959868-C024-D0F7-EE35-58838129B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1" y="495809"/>
            <a:ext cx="1437005" cy="107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08B5FDA8-8F13-910A-E713-47C5A49A6606}"/>
              </a:ext>
            </a:extLst>
          </p:cNvPr>
          <p:cNvGrpSpPr/>
          <p:nvPr/>
        </p:nvGrpSpPr>
        <p:grpSpPr>
          <a:xfrm>
            <a:off x="2650281" y="195309"/>
            <a:ext cx="6891438" cy="1233035"/>
            <a:chOff x="3649562" y="213781"/>
            <a:chExt cx="6891438" cy="1233035"/>
          </a:xfrm>
        </p:grpSpPr>
        <p:sp>
          <p:nvSpPr>
            <p:cNvPr id="3" name="תיבת טקסט 2">
              <a:extLst>
                <a:ext uri="{FF2B5EF4-FFF2-40B4-BE49-F238E27FC236}">
                  <a16:creationId xmlns:a16="http://schemas.microsoft.com/office/drawing/2014/main" id="{DB06CC6C-0265-BB90-2FB2-A382C5E96D4C}"/>
                </a:ext>
              </a:extLst>
            </p:cNvPr>
            <p:cNvSpPr txBox="1"/>
            <p:nvPr/>
          </p:nvSpPr>
          <p:spPr>
            <a:xfrm>
              <a:off x="4189521" y="213781"/>
              <a:ext cx="45603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e-IL" sz="4000" b="1" dirty="0">
                  <a:solidFill>
                    <a:srgbClr val="9E66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הפרויקטים שבתמיכה </a:t>
              </a:r>
              <a:endParaRPr lang="en-IL" sz="4000" b="1" dirty="0">
                <a:solidFill>
                  <a:srgbClr val="9E662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תיבת טקסט 4">
              <a:extLst>
                <a:ext uri="{FF2B5EF4-FFF2-40B4-BE49-F238E27FC236}">
                  <a16:creationId xmlns:a16="http://schemas.microsoft.com/office/drawing/2014/main" id="{9C7A9406-6EA4-C8E0-9D5C-34C377155ADC}"/>
                </a:ext>
              </a:extLst>
            </p:cNvPr>
            <p:cNvSpPr txBox="1"/>
            <p:nvPr/>
          </p:nvSpPr>
          <p:spPr>
            <a:xfrm>
              <a:off x="3649562" y="1046706"/>
              <a:ext cx="68914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he-IL" sz="2000" dirty="0">
                <a:solidFill>
                  <a:srgbClr val="00465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7B3FB594-D1FF-29D5-09BD-5C6704F0A0CA}"/>
                </a:ext>
              </a:extLst>
            </p:cNvPr>
            <p:cNvSpPr/>
            <p:nvPr/>
          </p:nvSpPr>
          <p:spPr>
            <a:xfrm>
              <a:off x="4514641" y="972247"/>
              <a:ext cx="4114799" cy="45719"/>
            </a:xfrm>
            <a:prstGeom prst="rect">
              <a:avLst/>
            </a:prstGeom>
            <a:solidFill>
              <a:srgbClr val="BC6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</p:grpSp>
      <p:grpSp>
        <p:nvGrpSpPr>
          <p:cNvPr id="15" name="קבוצה 14">
            <a:extLst>
              <a:ext uri="{FF2B5EF4-FFF2-40B4-BE49-F238E27FC236}">
                <a16:creationId xmlns:a16="http://schemas.microsoft.com/office/drawing/2014/main" id="{CD9FA936-04EB-B262-A36A-5C1198D8D3DE}"/>
              </a:ext>
            </a:extLst>
          </p:cNvPr>
          <p:cNvGrpSpPr/>
          <p:nvPr/>
        </p:nvGrpSpPr>
        <p:grpSpPr>
          <a:xfrm>
            <a:off x="-68094" y="6134818"/>
            <a:ext cx="12260094" cy="723182"/>
            <a:chOff x="-68094" y="6134818"/>
            <a:chExt cx="12260094" cy="723182"/>
          </a:xfrm>
        </p:grpSpPr>
        <p:sp>
          <p:nvSpPr>
            <p:cNvPr id="16" name="מלבן 8">
              <a:extLst>
                <a:ext uri="{FF2B5EF4-FFF2-40B4-BE49-F238E27FC236}">
                  <a16:creationId xmlns:a16="http://schemas.microsoft.com/office/drawing/2014/main" id="{EB2F2DEE-0D68-D0CE-8E71-CF5D6B8CA6DF}"/>
                </a:ext>
              </a:extLst>
            </p:cNvPr>
            <p:cNvSpPr/>
            <p:nvPr/>
          </p:nvSpPr>
          <p:spPr>
            <a:xfrm>
              <a:off x="0" y="6134818"/>
              <a:ext cx="12192000" cy="723182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0" h="583660">
                  <a:moveTo>
                    <a:pt x="0" y="216377"/>
                  </a:moveTo>
                  <a:cubicBezTo>
                    <a:pt x="706877" y="209103"/>
                    <a:pt x="1559668" y="7274"/>
                    <a:pt x="2266545" y="0"/>
                  </a:cubicBezTo>
                  <a:cubicBezTo>
                    <a:pt x="3054485" y="12970"/>
                    <a:pt x="3920247" y="278860"/>
                    <a:pt x="4708187" y="291830"/>
                  </a:cubicBezTo>
                  <a:cubicBezTo>
                    <a:pt x="5346970" y="275617"/>
                    <a:pt x="6083030" y="113490"/>
                    <a:pt x="6721813" y="97277"/>
                  </a:cubicBezTo>
                  <a:cubicBezTo>
                    <a:pt x="7444902" y="113490"/>
                    <a:pt x="8294451" y="295073"/>
                    <a:pt x="9017540" y="311286"/>
                  </a:cubicBezTo>
                  <a:cubicBezTo>
                    <a:pt x="9701719" y="295073"/>
                    <a:pt x="10706910" y="162128"/>
                    <a:pt x="11391089" y="145915"/>
                  </a:cubicBezTo>
                  <a:lnTo>
                    <a:pt x="12192000" y="216377"/>
                  </a:lnTo>
                  <a:lnTo>
                    <a:pt x="12192000" y="583660"/>
                  </a:lnTo>
                  <a:lnTo>
                    <a:pt x="0" y="583660"/>
                  </a:lnTo>
                  <a:lnTo>
                    <a:pt x="0" y="216377"/>
                  </a:lnTo>
                  <a:close/>
                </a:path>
              </a:pathLst>
            </a:custGeom>
            <a:solidFill>
              <a:srgbClr val="8264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  <p:sp>
          <p:nvSpPr>
            <p:cNvPr id="17" name="מלבן 8">
              <a:extLst>
                <a:ext uri="{FF2B5EF4-FFF2-40B4-BE49-F238E27FC236}">
                  <a16:creationId xmlns:a16="http://schemas.microsoft.com/office/drawing/2014/main" id="{52400133-607C-D7BB-7482-4C70D5029074}"/>
                </a:ext>
              </a:extLst>
            </p:cNvPr>
            <p:cNvSpPr/>
            <p:nvPr/>
          </p:nvSpPr>
          <p:spPr>
            <a:xfrm>
              <a:off x="-68094" y="6429983"/>
              <a:ext cx="12260094" cy="428017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4708187 w 12192000"/>
                <a:gd name="connsiteY2" fmla="*/ 194553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9017540 w 12192000"/>
                <a:gd name="connsiteY4" fmla="*/ 165371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0525328 w 12192000"/>
                <a:gd name="connsiteY6" fmla="*/ 211944 h 437745"/>
                <a:gd name="connsiteX7" fmla="*/ 12192000 w 12192000"/>
                <a:gd name="connsiteY7" fmla="*/ 70462 h 437745"/>
                <a:gd name="connsiteX8" fmla="*/ 12192000 w 12192000"/>
                <a:gd name="connsiteY8" fmla="*/ 437745 h 437745"/>
                <a:gd name="connsiteX9" fmla="*/ 0 w 12192000"/>
                <a:gd name="connsiteY9" fmla="*/ 437745 h 437745"/>
                <a:gd name="connsiteX10" fmla="*/ 0 w 12192000"/>
                <a:gd name="connsiteY10" fmla="*/ 70462 h 437745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49429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202596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202596 h 473107"/>
                <a:gd name="connsiteX0" fmla="*/ 9728 w 12192000"/>
                <a:gd name="connsiteY0" fmla="*/ 84319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9728 w 12192000"/>
                <a:gd name="connsiteY11" fmla="*/ 84319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33863 w 12192000"/>
                <a:gd name="connsiteY2" fmla="*/ 11676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6575898 w 12192000"/>
                <a:gd name="connsiteY2" fmla="*/ 115753 h 473107"/>
                <a:gd name="connsiteX3" fmla="*/ 7947498 w 12192000"/>
                <a:gd name="connsiteY3" fmla="*/ 372772 h 473107"/>
                <a:gd name="connsiteX4" fmla="*/ 9465013 w 12192000"/>
                <a:gd name="connsiteY4" fmla="*/ 35362 h 473107"/>
                <a:gd name="connsiteX5" fmla="*/ 10525328 w 12192000"/>
                <a:gd name="connsiteY5" fmla="*/ 247306 h 473107"/>
                <a:gd name="connsiteX6" fmla="*/ 11430000 w 12192000"/>
                <a:gd name="connsiteY6" fmla="*/ 0 h 473107"/>
                <a:gd name="connsiteX7" fmla="*/ 12192000 w 12192000"/>
                <a:gd name="connsiteY7" fmla="*/ 105824 h 473107"/>
                <a:gd name="connsiteX8" fmla="*/ 12192000 w 12192000"/>
                <a:gd name="connsiteY8" fmla="*/ 473107 h 473107"/>
                <a:gd name="connsiteX9" fmla="*/ 0 w 12192000"/>
                <a:gd name="connsiteY9" fmla="*/ 473107 h 473107"/>
                <a:gd name="connsiteX10" fmla="*/ 29183 w 12192000"/>
                <a:gd name="connsiteY10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92064 w 12192000"/>
                <a:gd name="connsiteY2" fmla="*/ 290316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5001267 w 12192000"/>
                <a:gd name="connsiteY2" fmla="*/ 408593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4817468 w 12192000"/>
                <a:gd name="connsiteY2" fmla="*/ 32257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96569 w 12192000"/>
                <a:gd name="connsiteY1" fmla="*/ 212021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77222 w 12192000"/>
                <a:gd name="connsiteY1" fmla="*/ 222774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996384 w 12192000"/>
                <a:gd name="connsiteY1" fmla="*/ 182791 h 473107"/>
                <a:gd name="connsiteX2" fmla="*/ 1877222 w 12192000"/>
                <a:gd name="connsiteY2" fmla="*/ 222774 h 473107"/>
                <a:gd name="connsiteX3" fmla="*/ 3472834 w 12192000"/>
                <a:gd name="connsiteY3" fmla="*/ 107525 h 473107"/>
                <a:gd name="connsiteX4" fmla="*/ 4817468 w 12192000"/>
                <a:gd name="connsiteY4" fmla="*/ 322574 h 473107"/>
                <a:gd name="connsiteX5" fmla="*/ 6575898 w 12192000"/>
                <a:gd name="connsiteY5" fmla="*/ 115753 h 473107"/>
                <a:gd name="connsiteX6" fmla="*/ 7947498 w 12192000"/>
                <a:gd name="connsiteY6" fmla="*/ 372772 h 473107"/>
                <a:gd name="connsiteX7" fmla="*/ 9465013 w 12192000"/>
                <a:gd name="connsiteY7" fmla="*/ 35362 h 473107"/>
                <a:gd name="connsiteX8" fmla="*/ 10525328 w 12192000"/>
                <a:gd name="connsiteY8" fmla="*/ 247306 h 473107"/>
                <a:gd name="connsiteX9" fmla="*/ 11430000 w 12192000"/>
                <a:gd name="connsiteY9" fmla="*/ 0 h 473107"/>
                <a:gd name="connsiteX10" fmla="*/ 12192000 w 12192000"/>
                <a:gd name="connsiteY10" fmla="*/ 105824 h 473107"/>
                <a:gd name="connsiteX11" fmla="*/ 12192000 w 12192000"/>
                <a:gd name="connsiteY11" fmla="*/ 473107 h 473107"/>
                <a:gd name="connsiteX12" fmla="*/ 0 w 12192000"/>
                <a:gd name="connsiteY12" fmla="*/ 473107 h 473107"/>
                <a:gd name="connsiteX13" fmla="*/ 29183 w 12192000"/>
                <a:gd name="connsiteY13" fmla="*/ 127328 h 4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473107">
                  <a:moveTo>
                    <a:pt x="29183" y="127328"/>
                  </a:moveTo>
                  <a:cubicBezTo>
                    <a:pt x="190410" y="96863"/>
                    <a:pt x="688378" y="166883"/>
                    <a:pt x="996384" y="182791"/>
                  </a:cubicBezTo>
                  <a:cubicBezTo>
                    <a:pt x="1304390" y="198699"/>
                    <a:pt x="1459643" y="253239"/>
                    <a:pt x="1877222" y="222774"/>
                  </a:cubicBezTo>
                  <a:cubicBezTo>
                    <a:pt x="2451164" y="232018"/>
                    <a:pt x="2976344" y="58634"/>
                    <a:pt x="3472834" y="107525"/>
                  </a:cubicBezTo>
                  <a:cubicBezTo>
                    <a:pt x="3969324" y="156416"/>
                    <a:pt x="4300291" y="333747"/>
                    <a:pt x="4817468" y="322574"/>
                  </a:cubicBezTo>
                  <a:cubicBezTo>
                    <a:pt x="5334645" y="311401"/>
                    <a:pt x="5876877" y="60793"/>
                    <a:pt x="6575898" y="115753"/>
                  </a:cubicBezTo>
                  <a:cubicBezTo>
                    <a:pt x="7298987" y="131966"/>
                    <a:pt x="7224409" y="356559"/>
                    <a:pt x="7947498" y="372772"/>
                  </a:cubicBezTo>
                  <a:cubicBezTo>
                    <a:pt x="8631677" y="356559"/>
                    <a:pt x="8780834" y="51575"/>
                    <a:pt x="9465013" y="35362"/>
                  </a:cubicBezTo>
                  <a:cubicBezTo>
                    <a:pt x="9831421" y="48664"/>
                    <a:pt x="10158920" y="234004"/>
                    <a:pt x="10525328" y="247306"/>
                  </a:cubicBezTo>
                  <a:cubicBezTo>
                    <a:pt x="10885251" y="218633"/>
                    <a:pt x="11070077" y="28673"/>
                    <a:pt x="11430000" y="0"/>
                  </a:cubicBezTo>
                  <a:lnTo>
                    <a:pt x="12192000" y="105824"/>
                  </a:lnTo>
                  <a:lnTo>
                    <a:pt x="12192000" y="473107"/>
                  </a:lnTo>
                  <a:lnTo>
                    <a:pt x="0" y="473107"/>
                  </a:lnTo>
                  <a:lnTo>
                    <a:pt x="29183" y="12732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</p:grpSp>
      <p:graphicFrame>
        <p:nvGraphicFramePr>
          <p:cNvPr id="4" name="דיאגרמה 3">
            <a:extLst>
              <a:ext uri="{FF2B5EF4-FFF2-40B4-BE49-F238E27FC236}">
                <a16:creationId xmlns:a16="http://schemas.microsoft.com/office/drawing/2014/main" id="{289370A2-62DB-4A08-DAB6-B11E26FE83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6294788"/>
              </p:ext>
            </p:extLst>
          </p:nvPr>
        </p:nvGraphicFramePr>
        <p:xfrm>
          <a:off x="3515361" y="1688174"/>
          <a:ext cx="7078748" cy="445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91657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15007"/>
            <a:ext cx="10873740" cy="1322585"/>
          </a:xfrm>
        </p:spPr>
        <p:txBody>
          <a:bodyPr/>
          <a:lstStyle/>
          <a:p>
            <a:pPr algn="r" rtl="1"/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יתרונות עקרון הגודל ושיתוף הפעולה</a:t>
            </a:r>
            <a:endParaRPr lang="en-US" dirty="0">
              <a:solidFill>
                <a:srgbClr val="48453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41" y="1718083"/>
            <a:ext cx="11021060" cy="2668539"/>
          </a:xfrm>
        </p:spPr>
        <p:txBody>
          <a:bodyPr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יציאה למרכז פינוי פסולת    				                      הפחתת עלויות פינוי הפסולת</a:t>
            </a:r>
          </a:p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יציאה למכרז לאתרי קצה 				                      הפחתת עלויות ההטמנה</a:t>
            </a:r>
          </a:p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שימוש באמצעים טכנולוגיים 				                      התייעלות בשינוע </a:t>
            </a:r>
            <a:r>
              <a:rPr kumimoji="0" lang="he-I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ובתכנית</a:t>
            </a: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הפינוי </a:t>
            </a:r>
          </a:p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איגום ידע ויתרון הגודל					     חיזוק </a:t>
            </a:r>
            <a:r>
              <a:rPr kumimoji="0" lang="he-I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כח</a:t>
            </a: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המיקוח</a:t>
            </a:r>
          </a:p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הצבת אמצעים טכנולוגיים ומוקד שליטה       			    חיזוק פיקוח על הקבלנים 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ושיפור השירות לתושב </a:t>
            </a: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marR="0" lvl="0" indent="0" algn="ct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e-IL" sz="1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id="{32D4500D-AFA4-CAB0-2A86-300CB760C7C8}"/>
              </a:ext>
            </a:extLst>
          </p:cNvPr>
          <p:cNvSpPr/>
          <p:nvPr/>
        </p:nvSpPr>
        <p:spPr>
          <a:xfrm>
            <a:off x="9325535" y="1569325"/>
            <a:ext cx="2142565" cy="116542"/>
          </a:xfrm>
          <a:prstGeom prst="rect">
            <a:avLst/>
          </a:prstGeom>
          <a:solidFill>
            <a:srgbClr val="BC6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D974CF17-659D-A02D-7055-6422EA4C98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212" y="46660"/>
            <a:ext cx="1525025" cy="7231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BCF2DC34-C5AE-9808-71A1-D874F43D7E0B}"/>
              </a:ext>
            </a:extLst>
          </p:cNvPr>
          <p:cNvGrpSpPr/>
          <p:nvPr/>
        </p:nvGrpSpPr>
        <p:grpSpPr>
          <a:xfrm>
            <a:off x="-68094" y="6134818"/>
            <a:ext cx="12260094" cy="723182"/>
            <a:chOff x="-68094" y="6134818"/>
            <a:chExt cx="12260094" cy="723182"/>
          </a:xfrm>
        </p:grpSpPr>
        <p:sp>
          <p:nvSpPr>
            <p:cNvPr id="11" name="מלבן 8">
              <a:extLst>
                <a:ext uri="{FF2B5EF4-FFF2-40B4-BE49-F238E27FC236}">
                  <a16:creationId xmlns:a16="http://schemas.microsoft.com/office/drawing/2014/main" id="{975324BF-8659-C442-6535-3B2EE2355325}"/>
                </a:ext>
              </a:extLst>
            </p:cNvPr>
            <p:cNvSpPr/>
            <p:nvPr/>
          </p:nvSpPr>
          <p:spPr>
            <a:xfrm>
              <a:off x="0" y="6134818"/>
              <a:ext cx="12192000" cy="723182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0" h="583660">
                  <a:moveTo>
                    <a:pt x="0" y="216377"/>
                  </a:moveTo>
                  <a:cubicBezTo>
                    <a:pt x="706877" y="209103"/>
                    <a:pt x="1559668" y="7274"/>
                    <a:pt x="2266545" y="0"/>
                  </a:cubicBezTo>
                  <a:cubicBezTo>
                    <a:pt x="3054485" y="12970"/>
                    <a:pt x="3920247" y="278860"/>
                    <a:pt x="4708187" y="291830"/>
                  </a:cubicBezTo>
                  <a:cubicBezTo>
                    <a:pt x="5346970" y="275617"/>
                    <a:pt x="6083030" y="113490"/>
                    <a:pt x="6721813" y="97277"/>
                  </a:cubicBezTo>
                  <a:cubicBezTo>
                    <a:pt x="7444902" y="113490"/>
                    <a:pt x="8294451" y="295073"/>
                    <a:pt x="9017540" y="311286"/>
                  </a:cubicBezTo>
                  <a:cubicBezTo>
                    <a:pt x="9701719" y="295073"/>
                    <a:pt x="10706910" y="162128"/>
                    <a:pt x="11391089" y="145915"/>
                  </a:cubicBezTo>
                  <a:lnTo>
                    <a:pt x="12192000" y="216377"/>
                  </a:lnTo>
                  <a:lnTo>
                    <a:pt x="12192000" y="583660"/>
                  </a:lnTo>
                  <a:lnTo>
                    <a:pt x="0" y="583660"/>
                  </a:lnTo>
                  <a:lnTo>
                    <a:pt x="0" y="216377"/>
                  </a:lnTo>
                  <a:close/>
                </a:path>
              </a:pathLst>
            </a:custGeom>
            <a:solidFill>
              <a:srgbClr val="8264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  <p:sp>
          <p:nvSpPr>
            <p:cNvPr id="12" name="מלבן 8">
              <a:extLst>
                <a:ext uri="{FF2B5EF4-FFF2-40B4-BE49-F238E27FC236}">
                  <a16:creationId xmlns:a16="http://schemas.microsoft.com/office/drawing/2014/main" id="{9B1A4A5A-4C19-E9BF-D32B-D8DC34F42011}"/>
                </a:ext>
              </a:extLst>
            </p:cNvPr>
            <p:cNvSpPr/>
            <p:nvPr/>
          </p:nvSpPr>
          <p:spPr>
            <a:xfrm>
              <a:off x="-68094" y="6429983"/>
              <a:ext cx="12260094" cy="428017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4708187 w 12192000"/>
                <a:gd name="connsiteY2" fmla="*/ 194553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9017540 w 12192000"/>
                <a:gd name="connsiteY4" fmla="*/ 165371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0525328 w 12192000"/>
                <a:gd name="connsiteY6" fmla="*/ 211944 h 437745"/>
                <a:gd name="connsiteX7" fmla="*/ 12192000 w 12192000"/>
                <a:gd name="connsiteY7" fmla="*/ 70462 h 437745"/>
                <a:gd name="connsiteX8" fmla="*/ 12192000 w 12192000"/>
                <a:gd name="connsiteY8" fmla="*/ 437745 h 437745"/>
                <a:gd name="connsiteX9" fmla="*/ 0 w 12192000"/>
                <a:gd name="connsiteY9" fmla="*/ 437745 h 437745"/>
                <a:gd name="connsiteX10" fmla="*/ 0 w 12192000"/>
                <a:gd name="connsiteY10" fmla="*/ 70462 h 437745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49429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202596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202596 h 473107"/>
                <a:gd name="connsiteX0" fmla="*/ 9728 w 12192000"/>
                <a:gd name="connsiteY0" fmla="*/ 84319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9728 w 12192000"/>
                <a:gd name="connsiteY11" fmla="*/ 84319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33863 w 12192000"/>
                <a:gd name="connsiteY2" fmla="*/ 11676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6575898 w 12192000"/>
                <a:gd name="connsiteY2" fmla="*/ 115753 h 473107"/>
                <a:gd name="connsiteX3" fmla="*/ 7947498 w 12192000"/>
                <a:gd name="connsiteY3" fmla="*/ 372772 h 473107"/>
                <a:gd name="connsiteX4" fmla="*/ 9465013 w 12192000"/>
                <a:gd name="connsiteY4" fmla="*/ 35362 h 473107"/>
                <a:gd name="connsiteX5" fmla="*/ 10525328 w 12192000"/>
                <a:gd name="connsiteY5" fmla="*/ 247306 h 473107"/>
                <a:gd name="connsiteX6" fmla="*/ 11430000 w 12192000"/>
                <a:gd name="connsiteY6" fmla="*/ 0 h 473107"/>
                <a:gd name="connsiteX7" fmla="*/ 12192000 w 12192000"/>
                <a:gd name="connsiteY7" fmla="*/ 105824 h 473107"/>
                <a:gd name="connsiteX8" fmla="*/ 12192000 w 12192000"/>
                <a:gd name="connsiteY8" fmla="*/ 473107 h 473107"/>
                <a:gd name="connsiteX9" fmla="*/ 0 w 12192000"/>
                <a:gd name="connsiteY9" fmla="*/ 473107 h 473107"/>
                <a:gd name="connsiteX10" fmla="*/ 29183 w 12192000"/>
                <a:gd name="connsiteY10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92064 w 12192000"/>
                <a:gd name="connsiteY2" fmla="*/ 290316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5001267 w 12192000"/>
                <a:gd name="connsiteY2" fmla="*/ 408593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4817468 w 12192000"/>
                <a:gd name="connsiteY2" fmla="*/ 32257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96569 w 12192000"/>
                <a:gd name="connsiteY1" fmla="*/ 212021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77222 w 12192000"/>
                <a:gd name="connsiteY1" fmla="*/ 222774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996384 w 12192000"/>
                <a:gd name="connsiteY1" fmla="*/ 182791 h 473107"/>
                <a:gd name="connsiteX2" fmla="*/ 1877222 w 12192000"/>
                <a:gd name="connsiteY2" fmla="*/ 222774 h 473107"/>
                <a:gd name="connsiteX3" fmla="*/ 3472834 w 12192000"/>
                <a:gd name="connsiteY3" fmla="*/ 107525 h 473107"/>
                <a:gd name="connsiteX4" fmla="*/ 4817468 w 12192000"/>
                <a:gd name="connsiteY4" fmla="*/ 322574 h 473107"/>
                <a:gd name="connsiteX5" fmla="*/ 6575898 w 12192000"/>
                <a:gd name="connsiteY5" fmla="*/ 115753 h 473107"/>
                <a:gd name="connsiteX6" fmla="*/ 7947498 w 12192000"/>
                <a:gd name="connsiteY6" fmla="*/ 372772 h 473107"/>
                <a:gd name="connsiteX7" fmla="*/ 9465013 w 12192000"/>
                <a:gd name="connsiteY7" fmla="*/ 35362 h 473107"/>
                <a:gd name="connsiteX8" fmla="*/ 10525328 w 12192000"/>
                <a:gd name="connsiteY8" fmla="*/ 247306 h 473107"/>
                <a:gd name="connsiteX9" fmla="*/ 11430000 w 12192000"/>
                <a:gd name="connsiteY9" fmla="*/ 0 h 473107"/>
                <a:gd name="connsiteX10" fmla="*/ 12192000 w 12192000"/>
                <a:gd name="connsiteY10" fmla="*/ 105824 h 473107"/>
                <a:gd name="connsiteX11" fmla="*/ 12192000 w 12192000"/>
                <a:gd name="connsiteY11" fmla="*/ 473107 h 473107"/>
                <a:gd name="connsiteX12" fmla="*/ 0 w 12192000"/>
                <a:gd name="connsiteY12" fmla="*/ 473107 h 473107"/>
                <a:gd name="connsiteX13" fmla="*/ 29183 w 12192000"/>
                <a:gd name="connsiteY13" fmla="*/ 127328 h 4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473107">
                  <a:moveTo>
                    <a:pt x="29183" y="127328"/>
                  </a:moveTo>
                  <a:cubicBezTo>
                    <a:pt x="190410" y="96863"/>
                    <a:pt x="688378" y="166883"/>
                    <a:pt x="996384" y="182791"/>
                  </a:cubicBezTo>
                  <a:cubicBezTo>
                    <a:pt x="1304390" y="198699"/>
                    <a:pt x="1459643" y="253239"/>
                    <a:pt x="1877222" y="222774"/>
                  </a:cubicBezTo>
                  <a:cubicBezTo>
                    <a:pt x="2451164" y="232018"/>
                    <a:pt x="2976344" y="58634"/>
                    <a:pt x="3472834" y="107525"/>
                  </a:cubicBezTo>
                  <a:cubicBezTo>
                    <a:pt x="3969324" y="156416"/>
                    <a:pt x="4300291" y="333747"/>
                    <a:pt x="4817468" y="322574"/>
                  </a:cubicBezTo>
                  <a:cubicBezTo>
                    <a:pt x="5334645" y="311401"/>
                    <a:pt x="5876877" y="60793"/>
                    <a:pt x="6575898" y="115753"/>
                  </a:cubicBezTo>
                  <a:cubicBezTo>
                    <a:pt x="7298987" y="131966"/>
                    <a:pt x="7224409" y="356559"/>
                    <a:pt x="7947498" y="372772"/>
                  </a:cubicBezTo>
                  <a:cubicBezTo>
                    <a:pt x="8631677" y="356559"/>
                    <a:pt x="8780834" y="51575"/>
                    <a:pt x="9465013" y="35362"/>
                  </a:cubicBezTo>
                  <a:cubicBezTo>
                    <a:pt x="9831421" y="48664"/>
                    <a:pt x="10158920" y="234004"/>
                    <a:pt x="10525328" y="247306"/>
                  </a:cubicBezTo>
                  <a:cubicBezTo>
                    <a:pt x="10885251" y="218633"/>
                    <a:pt x="11070077" y="28673"/>
                    <a:pt x="11430000" y="0"/>
                  </a:cubicBezTo>
                  <a:lnTo>
                    <a:pt x="12192000" y="105824"/>
                  </a:lnTo>
                  <a:lnTo>
                    <a:pt x="12192000" y="473107"/>
                  </a:lnTo>
                  <a:lnTo>
                    <a:pt x="0" y="473107"/>
                  </a:lnTo>
                  <a:lnTo>
                    <a:pt x="29183" y="12732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</p:grpSp>
      <p:sp>
        <p:nvSpPr>
          <p:cNvPr id="14" name="חץ: שמאלה 13">
            <a:extLst>
              <a:ext uri="{FF2B5EF4-FFF2-40B4-BE49-F238E27FC236}">
                <a16:creationId xmlns:a16="http://schemas.microsoft.com/office/drawing/2014/main" id="{2CF5B523-C057-E622-FE7F-73C052C3170D}"/>
              </a:ext>
            </a:extLst>
          </p:cNvPr>
          <p:cNvSpPr/>
          <p:nvPr/>
        </p:nvSpPr>
        <p:spPr>
          <a:xfrm>
            <a:off x="6796367" y="2071685"/>
            <a:ext cx="2001329" cy="29490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חץ: שמאלה 14">
            <a:extLst>
              <a:ext uri="{FF2B5EF4-FFF2-40B4-BE49-F238E27FC236}">
                <a16:creationId xmlns:a16="http://schemas.microsoft.com/office/drawing/2014/main" id="{9FC39600-D1FE-BA08-F55E-109E0DCB75CF}"/>
              </a:ext>
            </a:extLst>
          </p:cNvPr>
          <p:cNvSpPr/>
          <p:nvPr/>
        </p:nvSpPr>
        <p:spPr>
          <a:xfrm>
            <a:off x="6487061" y="2439478"/>
            <a:ext cx="2001329" cy="29490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חץ: שמאלה 15">
            <a:extLst>
              <a:ext uri="{FF2B5EF4-FFF2-40B4-BE49-F238E27FC236}">
                <a16:creationId xmlns:a16="http://schemas.microsoft.com/office/drawing/2014/main" id="{F0B7DFD7-D0B0-957A-5314-7950EA19EE83}"/>
              </a:ext>
            </a:extLst>
          </p:cNvPr>
          <p:cNvSpPr/>
          <p:nvPr/>
        </p:nvSpPr>
        <p:spPr>
          <a:xfrm>
            <a:off x="5881966" y="3065172"/>
            <a:ext cx="2001329" cy="29490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חץ: שמאלה 16">
            <a:extLst>
              <a:ext uri="{FF2B5EF4-FFF2-40B4-BE49-F238E27FC236}">
                <a16:creationId xmlns:a16="http://schemas.microsoft.com/office/drawing/2014/main" id="{6DD09FBF-3054-E8EA-AC6D-F77B28E763A7}"/>
              </a:ext>
            </a:extLst>
          </p:cNvPr>
          <p:cNvSpPr/>
          <p:nvPr/>
        </p:nvSpPr>
        <p:spPr>
          <a:xfrm>
            <a:off x="5589914" y="3467993"/>
            <a:ext cx="2001329" cy="29490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חץ: שמאלה 17">
            <a:extLst>
              <a:ext uri="{FF2B5EF4-FFF2-40B4-BE49-F238E27FC236}">
                <a16:creationId xmlns:a16="http://schemas.microsoft.com/office/drawing/2014/main" id="{68D3CF13-71E7-4F35-EC38-71A6686A3B1E}"/>
              </a:ext>
            </a:extLst>
          </p:cNvPr>
          <p:cNvSpPr/>
          <p:nvPr/>
        </p:nvSpPr>
        <p:spPr>
          <a:xfrm>
            <a:off x="6193762" y="2753961"/>
            <a:ext cx="2001329" cy="29490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חץ: שמאלה 18">
            <a:extLst>
              <a:ext uri="{FF2B5EF4-FFF2-40B4-BE49-F238E27FC236}">
                <a16:creationId xmlns:a16="http://schemas.microsoft.com/office/drawing/2014/main" id="{C8FE3041-F25A-D8F6-DB06-8F37EB23FDC9}"/>
              </a:ext>
            </a:extLst>
          </p:cNvPr>
          <p:cNvSpPr/>
          <p:nvPr/>
        </p:nvSpPr>
        <p:spPr>
          <a:xfrm>
            <a:off x="5313868" y="3875643"/>
            <a:ext cx="2001329" cy="29490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AEB19781-E354-C54B-F1A7-234E36A4E86A}"/>
              </a:ext>
            </a:extLst>
          </p:cNvPr>
          <p:cNvSpPr txBox="1"/>
          <p:nvPr/>
        </p:nvSpPr>
        <p:spPr>
          <a:xfrm>
            <a:off x="2498869" y="4493656"/>
            <a:ext cx="8183418" cy="13720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e-IL" sz="1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he-IL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י</a:t>
            </a:r>
            <a:r>
              <a:rPr kumimoji="0" lang="he-IL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צירת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תשתית כלכלית אזורית עצמאית בתחום הפסולת</a:t>
            </a:r>
          </a:p>
          <a:p>
            <a:pPr marL="0" marR="0" lvl="0" indent="0" algn="ct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קבלת תקציבי המשרד להגנת הסביבה , וייצוג הרשויות מול תאגידים ומשרדי ממשלה</a:t>
            </a:r>
          </a:p>
        </p:txBody>
      </p:sp>
    </p:spTree>
    <p:extLst>
      <p:ext uri="{BB962C8B-B14F-4D97-AF65-F5344CB8AC3E}">
        <p14:creationId xmlns:p14="http://schemas.microsoft.com/office/powerpoint/2010/main" val="1616064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84" y="829184"/>
            <a:ext cx="10873740" cy="1322585"/>
          </a:xfrm>
        </p:spPr>
        <p:txBody>
          <a:bodyPr/>
          <a:lstStyle/>
          <a:p>
            <a:pPr algn="ctr" rtl="1">
              <a:lnSpc>
                <a:spcPct val="100000"/>
              </a:lnSpc>
            </a:pPr>
            <a:r>
              <a:rPr lang="he-IL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שירות לתושב</a:t>
            </a:r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2800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באמצעות הצבת אמצעים טכנולוגיים ואיוש מוקד שליטה ובקרה </a:t>
            </a:r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id="{32D4500D-AFA4-CAB0-2A86-300CB760C7C8}"/>
              </a:ext>
            </a:extLst>
          </p:cNvPr>
          <p:cNvSpPr/>
          <p:nvPr/>
        </p:nvSpPr>
        <p:spPr>
          <a:xfrm>
            <a:off x="4959946" y="2211111"/>
            <a:ext cx="2142565" cy="116542"/>
          </a:xfrm>
          <a:prstGeom prst="rect">
            <a:avLst/>
          </a:prstGeom>
          <a:solidFill>
            <a:srgbClr val="BC6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D974CF17-659D-A02D-7055-6422EA4C98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212" y="46660"/>
            <a:ext cx="1525025" cy="7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210D901-B061-9B3A-48E6-0738801E75AD}"/>
              </a:ext>
            </a:extLst>
          </p:cNvPr>
          <p:cNvSpPr txBox="1"/>
          <p:nvPr/>
        </p:nvSpPr>
        <p:spPr>
          <a:xfrm>
            <a:off x="1246094" y="2742435"/>
            <a:ext cx="10472468" cy="201593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מענה מהיר יותר </a:t>
            </a:r>
            <a:r>
              <a:rPr lang="he-IL" b="1" dirty="0" err="1">
                <a:solidFill>
                  <a:srgbClr val="826440"/>
                </a:solidFill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ומדוייק</a:t>
            </a:r>
            <a:r>
              <a:rPr lang="he-IL" b="1" dirty="0">
                <a:solidFill>
                  <a:srgbClr val="826440"/>
                </a:solidFill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 יותר לתלונות תושבים </a:t>
            </a: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צילום סביבת הפחים לאחר הפינוי </a:t>
            </a:r>
            <a:endParaRPr lang="he-IL" b="1" dirty="0">
              <a:solidFill>
                <a:srgbClr val="826440"/>
              </a:solidFill>
              <a:latin typeface="Calibri" panose="020F0502020204030204" pitchFamily="34" charset="0"/>
              <a:ea typeface="Noto Sans Symbols"/>
              <a:cs typeface="Calibri" panose="020F0502020204030204" pitchFamily="34" charset="0"/>
            </a:endParaRP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מרחב ציבורי נקי יותר!</a:t>
            </a:r>
            <a:r>
              <a:rPr lang="en-US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 </a:t>
            </a:r>
            <a:endParaRPr lang="he-IL" b="1" dirty="0">
              <a:solidFill>
                <a:srgbClr val="826440"/>
              </a:solidFill>
              <a:effectLst/>
              <a:latin typeface="Calibri" panose="020F0502020204030204" pitchFamily="34" charset="0"/>
              <a:ea typeface="Noto Sans Symbols"/>
              <a:cs typeface="Calibri" panose="020F0502020204030204" pitchFamily="34" charset="0"/>
            </a:endParaRPr>
          </a:p>
          <a:p>
            <a:pPr marR="360045" lvl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effectLst/>
              <a:latin typeface="Calibri" panose="020F0502020204030204" pitchFamily="34" charset="0"/>
              <a:ea typeface="Noto Sans Symbols"/>
              <a:cs typeface="Calibri" panose="020F0502020204030204" pitchFamily="34" charset="0"/>
            </a:endParaRPr>
          </a:p>
          <a:p>
            <a:endParaRPr lang="he-I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קבלתם חשבון פינוי אשפה בנוסף לתשלום הארנונה? בדקו אם זה חוקי | כלכליסט">
            <a:extLst>
              <a:ext uri="{FF2B5EF4-FFF2-40B4-BE49-F238E27FC236}">
                <a16:creationId xmlns:a16="http://schemas.microsoft.com/office/drawing/2014/main" id="{26F45D9B-D172-D2CB-C583-D568CC33B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98" y="3900584"/>
            <a:ext cx="4525676" cy="2262838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452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84" y="829184"/>
            <a:ext cx="10873740" cy="1322585"/>
          </a:xfrm>
        </p:spPr>
        <p:txBody>
          <a:bodyPr/>
          <a:lstStyle/>
          <a:p>
            <a:pPr algn="ctr" rtl="1">
              <a:lnSpc>
                <a:spcPct val="100000"/>
              </a:lnSpc>
            </a:pPr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התקנת ציוד טכנולוגי </a:t>
            </a:r>
            <a:b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he-IL" dirty="0">
              <a:solidFill>
                <a:srgbClr val="48453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id="{32D4500D-AFA4-CAB0-2A86-300CB760C7C8}"/>
              </a:ext>
            </a:extLst>
          </p:cNvPr>
          <p:cNvSpPr/>
          <p:nvPr/>
        </p:nvSpPr>
        <p:spPr>
          <a:xfrm>
            <a:off x="4469996" y="1770236"/>
            <a:ext cx="2939716" cy="117310"/>
          </a:xfrm>
          <a:prstGeom prst="rect">
            <a:avLst/>
          </a:prstGeom>
          <a:solidFill>
            <a:srgbClr val="BC6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D974CF17-659D-A02D-7055-6422EA4C980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14212" y="46660"/>
            <a:ext cx="1525025" cy="7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210D901-B061-9B3A-48E6-0738801E75AD}"/>
              </a:ext>
            </a:extLst>
          </p:cNvPr>
          <p:cNvSpPr txBox="1"/>
          <p:nvPr/>
        </p:nvSpPr>
        <p:spPr>
          <a:xfrm>
            <a:off x="793675" y="2728822"/>
            <a:ext cx="10965527" cy="25837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מוקד שליטה בניהול האשכול,  כולל הצבת מצלמות</a:t>
            </a:r>
            <a:r>
              <a:rPr lang="en-US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 </a:t>
            </a:r>
            <a:endParaRPr lang="he-IL" b="1" dirty="0">
              <a:solidFill>
                <a:srgbClr val="826440"/>
              </a:solidFill>
              <a:effectLst/>
              <a:latin typeface="Calibri" panose="020F0502020204030204" pitchFamily="34" charset="0"/>
              <a:ea typeface="Noto Sans Symbols"/>
              <a:cs typeface="Calibri" panose="020F0502020204030204" pitchFamily="34" charset="0"/>
            </a:endParaRP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מניעת העמסת פסולת פרטית על הרשות </a:t>
            </a: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התייעלות בתוכנית העבודה</a:t>
            </a: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פיקוח יעיל יותר על קבלני הפסולת </a:t>
            </a: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מדידת ביצוע מול תוכנית עבודה</a:t>
            </a: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endParaRPr lang="he-IL" sz="2000" b="1" dirty="0">
              <a:solidFill>
                <a:srgbClr val="826440"/>
              </a:solidFill>
              <a:latin typeface="Calibri" panose="020F0502020204030204" pitchFamily="34" charset="0"/>
              <a:ea typeface="Noto Sans Symbols"/>
              <a:cs typeface="Calibri" panose="020F0502020204030204" pitchFamily="34" charset="0"/>
            </a:endParaRPr>
          </a:p>
        </p:txBody>
      </p:sp>
      <p:pic>
        <p:nvPicPr>
          <p:cNvPr id="1028" name="Picture 4" descr="JOINLGO 4-CH WiFi GPS 1080P משאית מצלמה מערכת בזמן אמת Lopp וידאו הקלטה  וידאו, תצוגה מרחוק על APP/אינטרנט, עמיד למים 120 זווית צפייה גדולה מצלמה  עבור ...">
            <a:extLst>
              <a:ext uri="{FF2B5EF4-FFF2-40B4-BE49-F238E27FC236}">
                <a16:creationId xmlns:a16="http://schemas.microsoft.com/office/drawing/2014/main" id="{55E927F0-C27B-0067-C928-EE9507DE2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640" y="4588190"/>
            <a:ext cx="2088742" cy="208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אלף מצלמות, חיישני תנועה והגנת סייבר: הצצה אל 'המוח' של התנועה בירושלים">
            <a:extLst>
              <a:ext uri="{FF2B5EF4-FFF2-40B4-BE49-F238E27FC236}">
                <a16:creationId xmlns:a16="http://schemas.microsoft.com/office/drawing/2014/main" id="{E79ED42B-08A8-7161-9EB5-25C0C942F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1632"/>
            <a:ext cx="4959946" cy="281930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456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D974CF17-659D-A02D-7055-6422EA4C98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212" y="46660"/>
            <a:ext cx="1525025" cy="7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E2B6871E-11AD-751D-EC36-C058CCBD6B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8166" y="1385599"/>
            <a:ext cx="11594340" cy="4681406"/>
          </a:xfrm>
        </p:spPr>
        <p:txBody>
          <a:bodyPr>
            <a:norm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sng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בהמשך להחלטות האשכול  מס' 240 ומיום 21.11.2023 בה הוחלט על אישור מכרז לאיתור מקרקעין ושותף להקמת מתקני קצה לטיפול בפסולת . </a:t>
            </a:r>
          </a:p>
          <a:p>
            <a:pPr marL="0" marR="0" lvl="0" indent="0" algn="r" defTabSz="914400" rtl="1" eaLnBrk="1" fontAlgn="base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משק פסולת עצמאי/ חסכון כלכלי/ עוצמת הגדול :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לטיפול בפסולת בכלל רשויות האשכול. </a:t>
            </a:r>
          </a:p>
          <a:p>
            <a:pPr marL="0" marR="0" lvl="0" indent="0" algn="r" defTabSz="914400" rtl="1" eaLnBrk="1" fontAlgn="base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שותפות במתקן </a:t>
            </a:r>
            <a:r>
              <a:rPr kumimoji="0" lang="he-I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לטיפו</a:t>
            </a:r>
            <a:r>
              <a:rPr lang="he-IL" sz="1800" b="1" dirty="0">
                <a:solidFill>
                  <a:srgbClr val="8264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 פסולת, ושותפות בקבלת החלטות לניהול המתקן. </a:t>
            </a:r>
            <a:endParaRPr kumimoji="0" lang="he-IL" sz="1800" b="1" i="0" u="none" strike="noStrike" kern="1200" cap="none" spc="0" normalizeH="0" baseline="0" noProof="0" dirty="0">
              <a:ln>
                <a:noFill/>
              </a:ln>
              <a:solidFill>
                <a:srgbClr val="82644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 fontAlgn="base">
              <a:lnSpc>
                <a:spcPct val="160000"/>
              </a:lnSpc>
              <a:spcBef>
                <a:spcPts val="0"/>
              </a:spcBef>
              <a:buNone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חסכון בעלות טיפול הפסולת לרשות, חסכון בנסיעה לאתרים מרוחקים </a:t>
            </a:r>
          </a:p>
          <a:p>
            <a:pPr marL="0" marR="0" lvl="0" indent="0" algn="r" defTabSz="914400" rtl="1" eaLnBrk="1" fontAlgn="base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1800" b="1" dirty="0">
                <a:solidFill>
                  <a:srgbClr val="8264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he-IL" sz="1800" b="1" dirty="0" err="1">
                <a:solidFill>
                  <a:srgbClr val="8264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מיחזור</a:t>
            </a:r>
            <a:r>
              <a:rPr lang="he-IL" sz="1800" b="1" dirty="0">
                <a:solidFill>
                  <a:srgbClr val="8264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ממתקן המיון,  וייצור אנרגיה ממתקן אנארובי </a:t>
            </a:r>
          </a:p>
          <a:p>
            <a:pPr marL="0" marR="0" lvl="0" indent="0" algn="r" defTabSz="914400" rtl="1" eaLnBrk="1" fontAlgn="base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6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04068DEE-59D1-F219-0746-BED82EBEA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62417"/>
            <a:ext cx="10873740" cy="1145218"/>
          </a:xfrm>
        </p:spPr>
        <p:txBody>
          <a:bodyPr/>
          <a:lstStyle/>
          <a:p>
            <a:pPr algn="ctr" rtl="1"/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אתר תלתן :</a:t>
            </a:r>
            <a:r>
              <a:rPr lang="en-US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הקמת אתרי קצה מקומיים</a:t>
            </a:r>
            <a:b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he-IL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הקמת מתקן מיון, מתקן טיפול אנארובי</a:t>
            </a:r>
            <a:b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solidFill>
                <a:srgbClr val="48453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מלבן 12">
            <a:extLst>
              <a:ext uri="{FF2B5EF4-FFF2-40B4-BE49-F238E27FC236}">
                <a16:creationId xmlns:a16="http://schemas.microsoft.com/office/drawing/2014/main" id="{253412C7-5314-C3F5-A8C2-ABE1D88ED3A5}"/>
              </a:ext>
            </a:extLst>
          </p:cNvPr>
          <p:cNvSpPr/>
          <p:nvPr/>
        </p:nvSpPr>
        <p:spPr>
          <a:xfrm>
            <a:off x="1702676" y="1351675"/>
            <a:ext cx="8639504" cy="114883"/>
          </a:xfrm>
          <a:prstGeom prst="rect">
            <a:avLst/>
          </a:prstGeom>
          <a:solidFill>
            <a:srgbClr val="BC6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3" name="Picture 2" descr="מתקן מיון">
            <a:extLst>
              <a:ext uri="{FF2B5EF4-FFF2-40B4-BE49-F238E27FC236}">
                <a16:creationId xmlns:a16="http://schemas.microsoft.com/office/drawing/2014/main" id="{CABDFD9D-E7F1-684A-2D18-17379A478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1" y="4204718"/>
            <a:ext cx="4174018" cy="2307503"/>
          </a:xfrm>
          <a:prstGeom prst="rect">
            <a:avLst/>
          </a:prstGeom>
          <a:noFill/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79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15007"/>
            <a:ext cx="10873740" cy="1322585"/>
          </a:xfrm>
        </p:spPr>
        <p:txBody>
          <a:bodyPr/>
          <a:lstStyle/>
          <a:p>
            <a:pPr algn="ctr" rtl="1"/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מכרזים לרכש כלי אצירה ולפינוי מפגעים סביבתיים</a:t>
            </a:r>
            <a:endParaRPr lang="en-US" dirty="0">
              <a:solidFill>
                <a:srgbClr val="48453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id="{32D4500D-AFA4-CAB0-2A86-300CB760C7C8}"/>
              </a:ext>
            </a:extLst>
          </p:cNvPr>
          <p:cNvSpPr/>
          <p:nvPr/>
        </p:nvSpPr>
        <p:spPr>
          <a:xfrm>
            <a:off x="5024717" y="1636057"/>
            <a:ext cx="2142565" cy="116542"/>
          </a:xfrm>
          <a:prstGeom prst="rect">
            <a:avLst/>
          </a:prstGeom>
          <a:solidFill>
            <a:srgbClr val="BC6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D974CF17-659D-A02D-7055-6422EA4C98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212" y="46660"/>
            <a:ext cx="1525025" cy="7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950DB5C-5694-05C9-9B7A-0E79EFA15816}"/>
              </a:ext>
            </a:extLst>
          </p:cNvPr>
          <p:cNvSpPr txBox="1"/>
          <p:nvPr/>
        </p:nvSpPr>
        <p:spPr>
          <a:xfrm>
            <a:off x="411197" y="1957344"/>
            <a:ext cx="10965527" cy="2542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360045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האשכול יצא למכרזים בהם תוכל כל רשות לעשות שימוש:</a:t>
            </a:r>
          </a:p>
          <a:p>
            <a:pPr marL="0" marR="360045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מכרז רכש  לכלל סוגי כלי האצירה הנדרשים לרשויות האשכול.</a:t>
            </a:r>
          </a:p>
          <a:p>
            <a:pPr marL="0" marR="360045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מכרז לפינוי מפגעים סביבתיים (מפגעי פסולת).  </a:t>
            </a:r>
          </a:p>
          <a:p>
            <a:pPr marL="0" marR="360045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רשויות מקומיות בדירוג סוציואקונומי 1-5 יקבלו תמיכה כספית לרכש כלי אצירה, ולפינוי מפגעים סביבתיים , ובהתאם לתנאי הקול הקורא. </a:t>
            </a:r>
          </a:p>
          <a:p>
            <a:pPr marL="0" marR="360045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1" i="0" u="none" strike="noStrike" kern="1200" cap="none" spc="0" normalizeH="0" baseline="0" noProof="0" dirty="0">
              <a:ln>
                <a:noFill/>
              </a:ln>
              <a:solidFill>
                <a:srgbClr val="82644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8" descr="כלי אצירה מפלסטיק ומתכת - חברת תעשיות זיטמן איכות הסביבה בע&quot;מ">
            <a:extLst>
              <a:ext uri="{FF2B5EF4-FFF2-40B4-BE49-F238E27FC236}">
                <a16:creationId xmlns:a16="http://schemas.microsoft.com/office/drawing/2014/main" id="{1EE0A9D2-2B86-98AA-2B46-04413D7FC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754" y="4530209"/>
            <a:ext cx="1295868" cy="129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Auctions – אשכול רשויות גליל מערבי">
            <a:extLst>
              <a:ext uri="{FF2B5EF4-FFF2-40B4-BE49-F238E27FC236}">
                <a16:creationId xmlns:a16="http://schemas.microsoft.com/office/drawing/2014/main" id="{76489B16-40BA-096D-C874-DA294B047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218" y="4334671"/>
            <a:ext cx="1596081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מציין מיקום תוכן 2" descr="תמונה שמכילה בחוץ, רכב יבשה, שמיים, מכונית&#10;&#10;התיאור נוצר באופן אוטומטי">
            <a:extLst>
              <a:ext uri="{FF2B5EF4-FFF2-40B4-BE49-F238E27FC236}">
                <a16:creationId xmlns:a16="http://schemas.microsoft.com/office/drawing/2014/main" id="{6DA99356-0E7D-DB74-BC5B-92F54044DD9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5690"/>
            <a:ext cx="3989746" cy="2992310"/>
          </a:xfrm>
          <a:noFill/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305949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BC7B5CE8-32F6-4B56-3FBF-E0458016A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814410"/>
            <a:ext cx="10873740" cy="723182"/>
          </a:xfrm>
        </p:spPr>
        <p:txBody>
          <a:bodyPr/>
          <a:lstStyle/>
          <a:p>
            <a:pPr algn="r" rtl="1"/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תוכנית פרסום והסברה</a:t>
            </a:r>
            <a:endParaRPr lang="en-US" dirty="0">
              <a:solidFill>
                <a:srgbClr val="48453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EF1D0CA8-454C-F062-1FA8-A1A3A3A482C0}"/>
              </a:ext>
            </a:extLst>
          </p:cNvPr>
          <p:cNvSpPr/>
          <p:nvPr/>
        </p:nvSpPr>
        <p:spPr>
          <a:xfrm>
            <a:off x="9325535" y="1970227"/>
            <a:ext cx="2142565" cy="116542"/>
          </a:xfrm>
          <a:prstGeom prst="rect">
            <a:avLst/>
          </a:prstGeom>
          <a:solidFill>
            <a:srgbClr val="BC6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13" name="Google Shape;179;p2" descr="Image">
            <a:extLst>
              <a:ext uri="{FF2B5EF4-FFF2-40B4-BE49-F238E27FC236}">
                <a16:creationId xmlns:a16="http://schemas.microsoft.com/office/drawing/2014/main" id="{B4CFA8C5-6DE4-1F3D-9AD8-83B2350349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212" y="46660"/>
            <a:ext cx="1525025" cy="7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4EFFE581-66A1-69AA-9916-5B6CBCAE981C}"/>
              </a:ext>
            </a:extLst>
          </p:cNvPr>
          <p:cNvSpPr txBox="1">
            <a:spLocks/>
          </p:cNvSpPr>
          <p:nvPr/>
        </p:nvSpPr>
        <p:spPr>
          <a:xfrm>
            <a:off x="594360" y="1582160"/>
            <a:ext cx="10873740" cy="33851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i="0" kern="1200" spc="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he-IL" sz="2000" b="1" dirty="0">
                <a:solidFill>
                  <a:srgbClr val="48453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להעלאת מודעות תושבים</a:t>
            </a:r>
            <a:endParaRPr lang="he-IL" sz="1600" b="1" dirty="0">
              <a:solidFill>
                <a:srgbClr val="48453A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79999B1-9D78-8819-5C65-06B454EE30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24635" y="2072976"/>
            <a:ext cx="9343465" cy="3700462"/>
          </a:xfrm>
          <a:noFill/>
        </p:spPr>
        <p:txBody>
          <a:bodyPr>
            <a:normAutofit/>
          </a:bodyPr>
          <a:lstStyle/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800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תקציב לפרסום והסברה לתושבים, ברשתות חברתיות ואמצעי תקשורת שונים, שילוט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800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תכני פרסום והסברה שמירת הניקיון במרחב הציבורי לשימוש הרשויות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he-IL" sz="1800" dirty="0">
                <a:solidFill>
                  <a:srgbClr val="8264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ימי עיון וכנסים לבעלי תפקידים ולקהל הרחב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800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הסברה לתפעול </a:t>
            </a:r>
            <a:r>
              <a:rPr kumimoji="0" lang="he-IL" sz="1800" i="0" u="none" strike="noStrike" kern="1200" cap="none" spc="0" normalizeH="0" baseline="0" noProof="0" dirty="0" err="1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קומפוסטרים</a:t>
            </a:r>
            <a:r>
              <a:rPr kumimoji="0" lang="he-IL" sz="1800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ביתיים, לפי דרישת רשויות המעוניינות בכך </a:t>
            </a:r>
          </a:p>
          <a:p>
            <a:pPr algn="r" rtl="1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kumimoji="0" lang="he-IL" sz="1800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כל התכנים  בשפות רלוונטיות (עברית וערבית , רוסית</a:t>
            </a:r>
            <a:r>
              <a:rPr lang="he-IL" sz="1800" dirty="0">
                <a:solidFill>
                  <a:srgbClr val="8264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he-IL" sz="1800" i="0" u="none" strike="noStrike" kern="1200" cap="none" spc="0" normalizeH="0" baseline="0" noProof="0" dirty="0">
                <a:ln>
                  <a:noFill/>
                </a:ln>
                <a:solidFill>
                  <a:srgbClr val="82644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ואמהרית אם נדרש)</a:t>
            </a:r>
          </a:p>
          <a:p>
            <a:pPr marL="0" marR="0" lvl="0" indent="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קבוצה 1">
            <a:extLst>
              <a:ext uri="{FF2B5EF4-FFF2-40B4-BE49-F238E27FC236}">
                <a16:creationId xmlns:a16="http://schemas.microsoft.com/office/drawing/2014/main" id="{A4753727-66A1-3828-AFC7-4DEC6E94C7E2}"/>
              </a:ext>
            </a:extLst>
          </p:cNvPr>
          <p:cNvGrpSpPr/>
          <p:nvPr/>
        </p:nvGrpSpPr>
        <p:grpSpPr>
          <a:xfrm>
            <a:off x="-68094" y="6134818"/>
            <a:ext cx="12260094" cy="723182"/>
            <a:chOff x="-68094" y="6134818"/>
            <a:chExt cx="12260094" cy="723182"/>
          </a:xfrm>
        </p:grpSpPr>
        <p:sp>
          <p:nvSpPr>
            <p:cNvPr id="3" name="מלבן 8">
              <a:extLst>
                <a:ext uri="{FF2B5EF4-FFF2-40B4-BE49-F238E27FC236}">
                  <a16:creationId xmlns:a16="http://schemas.microsoft.com/office/drawing/2014/main" id="{525474CC-2B65-9155-9756-C3CA6EF2FDDD}"/>
                </a:ext>
              </a:extLst>
            </p:cNvPr>
            <p:cNvSpPr/>
            <p:nvPr/>
          </p:nvSpPr>
          <p:spPr>
            <a:xfrm>
              <a:off x="0" y="6134818"/>
              <a:ext cx="12192000" cy="723182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0" h="583660">
                  <a:moveTo>
                    <a:pt x="0" y="216377"/>
                  </a:moveTo>
                  <a:cubicBezTo>
                    <a:pt x="706877" y="209103"/>
                    <a:pt x="1559668" y="7274"/>
                    <a:pt x="2266545" y="0"/>
                  </a:cubicBezTo>
                  <a:cubicBezTo>
                    <a:pt x="3054485" y="12970"/>
                    <a:pt x="3920247" y="278860"/>
                    <a:pt x="4708187" y="291830"/>
                  </a:cubicBezTo>
                  <a:cubicBezTo>
                    <a:pt x="5346970" y="275617"/>
                    <a:pt x="6083030" y="113490"/>
                    <a:pt x="6721813" y="97277"/>
                  </a:cubicBezTo>
                  <a:cubicBezTo>
                    <a:pt x="7444902" y="113490"/>
                    <a:pt x="8294451" y="295073"/>
                    <a:pt x="9017540" y="311286"/>
                  </a:cubicBezTo>
                  <a:cubicBezTo>
                    <a:pt x="9701719" y="295073"/>
                    <a:pt x="10706910" y="162128"/>
                    <a:pt x="11391089" y="145915"/>
                  </a:cubicBezTo>
                  <a:lnTo>
                    <a:pt x="12192000" y="216377"/>
                  </a:lnTo>
                  <a:lnTo>
                    <a:pt x="12192000" y="583660"/>
                  </a:lnTo>
                  <a:lnTo>
                    <a:pt x="0" y="583660"/>
                  </a:lnTo>
                  <a:lnTo>
                    <a:pt x="0" y="216377"/>
                  </a:lnTo>
                  <a:close/>
                </a:path>
              </a:pathLst>
            </a:custGeom>
            <a:solidFill>
              <a:srgbClr val="8264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  <p:sp>
          <p:nvSpPr>
            <p:cNvPr id="4" name="מלבן 8">
              <a:extLst>
                <a:ext uri="{FF2B5EF4-FFF2-40B4-BE49-F238E27FC236}">
                  <a16:creationId xmlns:a16="http://schemas.microsoft.com/office/drawing/2014/main" id="{4CFEBC87-C845-A698-C1FB-4E9E1723BE76}"/>
                </a:ext>
              </a:extLst>
            </p:cNvPr>
            <p:cNvSpPr/>
            <p:nvPr/>
          </p:nvSpPr>
          <p:spPr>
            <a:xfrm>
              <a:off x="-68094" y="6429983"/>
              <a:ext cx="12260094" cy="428017"/>
            </a:xfrm>
            <a:custGeom>
              <a:avLst/>
              <a:gdLst>
                <a:gd name="connsiteX0" fmla="*/ 0 w 12192000"/>
                <a:gd name="connsiteY0" fmla="*/ 0 h 367283"/>
                <a:gd name="connsiteX1" fmla="*/ 12192000 w 12192000"/>
                <a:gd name="connsiteY1" fmla="*/ 0 h 367283"/>
                <a:gd name="connsiteX2" fmla="*/ 12192000 w 12192000"/>
                <a:gd name="connsiteY2" fmla="*/ 367283 h 367283"/>
                <a:gd name="connsiteX3" fmla="*/ 0 w 12192000"/>
                <a:gd name="connsiteY3" fmla="*/ 367283 h 367283"/>
                <a:gd name="connsiteX4" fmla="*/ 0 w 12192000"/>
                <a:gd name="connsiteY4" fmla="*/ 0 h 367283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12192000 w 12192000"/>
                <a:gd name="connsiteY2" fmla="*/ 216377 h 583660"/>
                <a:gd name="connsiteX3" fmla="*/ 12192000 w 12192000"/>
                <a:gd name="connsiteY3" fmla="*/ 583660 h 583660"/>
                <a:gd name="connsiteX4" fmla="*/ 0 w 12192000"/>
                <a:gd name="connsiteY4" fmla="*/ 583660 h 583660"/>
                <a:gd name="connsiteX5" fmla="*/ 0 w 12192000"/>
                <a:gd name="connsiteY5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12192000 w 12192000"/>
                <a:gd name="connsiteY3" fmla="*/ 216377 h 583660"/>
                <a:gd name="connsiteX4" fmla="*/ 12192000 w 12192000"/>
                <a:gd name="connsiteY4" fmla="*/ 583660 h 583660"/>
                <a:gd name="connsiteX5" fmla="*/ 0 w 12192000"/>
                <a:gd name="connsiteY5" fmla="*/ 583660 h 583660"/>
                <a:gd name="connsiteX6" fmla="*/ 0 w 12192000"/>
                <a:gd name="connsiteY6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12192000 w 12192000"/>
                <a:gd name="connsiteY4" fmla="*/ 216377 h 583660"/>
                <a:gd name="connsiteX5" fmla="*/ 12192000 w 12192000"/>
                <a:gd name="connsiteY5" fmla="*/ 583660 h 583660"/>
                <a:gd name="connsiteX6" fmla="*/ 0 w 12192000"/>
                <a:gd name="connsiteY6" fmla="*/ 583660 h 583660"/>
                <a:gd name="connsiteX7" fmla="*/ 0 w 12192000"/>
                <a:gd name="connsiteY7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2192000 w 12192000"/>
                <a:gd name="connsiteY5" fmla="*/ 216377 h 583660"/>
                <a:gd name="connsiteX6" fmla="*/ 12192000 w 12192000"/>
                <a:gd name="connsiteY6" fmla="*/ 583660 h 583660"/>
                <a:gd name="connsiteX7" fmla="*/ 0 w 12192000"/>
                <a:gd name="connsiteY7" fmla="*/ 583660 h 583660"/>
                <a:gd name="connsiteX8" fmla="*/ 0 w 12192000"/>
                <a:gd name="connsiteY8" fmla="*/ 216377 h 583660"/>
                <a:gd name="connsiteX0" fmla="*/ 0 w 12192000"/>
                <a:gd name="connsiteY0" fmla="*/ 216377 h 583660"/>
                <a:gd name="connsiteX1" fmla="*/ 2266545 w 12192000"/>
                <a:gd name="connsiteY1" fmla="*/ 0 h 583660"/>
                <a:gd name="connsiteX2" fmla="*/ 4708187 w 12192000"/>
                <a:gd name="connsiteY2" fmla="*/ 291830 h 583660"/>
                <a:gd name="connsiteX3" fmla="*/ 6721813 w 12192000"/>
                <a:gd name="connsiteY3" fmla="*/ 97277 h 583660"/>
                <a:gd name="connsiteX4" fmla="*/ 9017540 w 12192000"/>
                <a:gd name="connsiteY4" fmla="*/ 311286 h 583660"/>
                <a:gd name="connsiteX5" fmla="*/ 11391089 w 12192000"/>
                <a:gd name="connsiteY5" fmla="*/ 145915 h 583660"/>
                <a:gd name="connsiteX6" fmla="*/ 12192000 w 12192000"/>
                <a:gd name="connsiteY6" fmla="*/ 216377 h 583660"/>
                <a:gd name="connsiteX7" fmla="*/ 12192000 w 12192000"/>
                <a:gd name="connsiteY7" fmla="*/ 583660 h 583660"/>
                <a:gd name="connsiteX8" fmla="*/ 0 w 12192000"/>
                <a:gd name="connsiteY8" fmla="*/ 583660 h 583660"/>
                <a:gd name="connsiteX9" fmla="*/ 0 w 12192000"/>
                <a:gd name="connsiteY9" fmla="*/ 216377 h 583660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4708187 w 12192000"/>
                <a:gd name="connsiteY2" fmla="*/ 194553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119100 h 486383"/>
                <a:gd name="connsiteX1" fmla="*/ 1984443 w 12192000"/>
                <a:gd name="connsiteY1" fmla="*/ 203792 h 486383"/>
                <a:gd name="connsiteX2" fmla="*/ 3949429 w 12192000"/>
                <a:gd name="connsiteY2" fmla="*/ 119286 h 486383"/>
                <a:gd name="connsiteX3" fmla="*/ 6721813 w 12192000"/>
                <a:gd name="connsiteY3" fmla="*/ 0 h 486383"/>
                <a:gd name="connsiteX4" fmla="*/ 9017540 w 12192000"/>
                <a:gd name="connsiteY4" fmla="*/ 214009 h 486383"/>
                <a:gd name="connsiteX5" fmla="*/ 11391089 w 12192000"/>
                <a:gd name="connsiteY5" fmla="*/ 48638 h 486383"/>
                <a:gd name="connsiteX6" fmla="*/ 12192000 w 12192000"/>
                <a:gd name="connsiteY6" fmla="*/ 119100 h 486383"/>
                <a:gd name="connsiteX7" fmla="*/ 12192000 w 12192000"/>
                <a:gd name="connsiteY7" fmla="*/ 486383 h 486383"/>
                <a:gd name="connsiteX8" fmla="*/ 0 w 12192000"/>
                <a:gd name="connsiteY8" fmla="*/ 486383 h 486383"/>
                <a:gd name="connsiteX9" fmla="*/ 0 w 12192000"/>
                <a:gd name="connsiteY9" fmla="*/ 119100 h 486383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9017540 w 12192000"/>
                <a:gd name="connsiteY4" fmla="*/ 165371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11391089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2192000 w 12192000"/>
                <a:gd name="connsiteY6" fmla="*/ 70462 h 437745"/>
                <a:gd name="connsiteX7" fmla="*/ 12192000 w 12192000"/>
                <a:gd name="connsiteY7" fmla="*/ 437745 h 437745"/>
                <a:gd name="connsiteX8" fmla="*/ 0 w 12192000"/>
                <a:gd name="connsiteY8" fmla="*/ 437745 h 437745"/>
                <a:gd name="connsiteX9" fmla="*/ 0 w 12192000"/>
                <a:gd name="connsiteY9" fmla="*/ 70462 h 437745"/>
                <a:gd name="connsiteX0" fmla="*/ 0 w 12192000"/>
                <a:gd name="connsiteY0" fmla="*/ 70462 h 437745"/>
                <a:gd name="connsiteX1" fmla="*/ 1984443 w 12192000"/>
                <a:gd name="connsiteY1" fmla="*/ 155154 h 437745"/>
                <a:gd name="connsiteX2" fmla="*/ 3949429 w 12192000"/>
                <a:gd name="connsiteY2" fmla="*/ 70648 h 437745"/>
                <a:gd name="connsiteX3" fmla="*/ 6575898 w 12192000"/>
                <a:gd name="connsiteY3" fmla="*/ 80391 h 437745"/>
                <a:gd name="connsiteX4" fmla="*/ 7947498 w 12192000"/>
                <a:gd name="connsiteY4" fmla="*/ 337410 h 437745"/>
                <a:gd name="connsiteX5" fmla="*/ 9465013 w 12192000"/>
                <a:gd name="connsiteY5" fmla="*/ 0 h 437745"/>
                <a:gd name="connsiteX6" fmla="*/ 10525328 w 12192000"/>
                <a:gd name="connsiteY6" fmla="*/ 211944 h 437745"/>
                <a:gd name="connsiteX7" fmla="*/ 12192000 w 12192000"/>
                <a:gd name="connsiteY7" fmla="*/ 70462 h 437745"/>
                <a:gd name="connsiteX8" fmla="*/ 12192000 w 12192000"/>
                <a:gd name="connsiteY8" fmla="*/ 437745 h 437745"/>
                <a:gd name="connsiteX9" fmla="*/ 0 w 12192000"/>
                <a:gd name="connsiteY9" fmla="*/ 437745 h 437745"/>
                <a:gd name="connsiteX10" fmla="*/ 0 w 12192000"/>
                <a:gd name="connsiteY10" fmla="*/ 70462 h 437745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49429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920246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1984443 w 12192000"/>
                <a:gd name="connsiteY1" fmla="*/ 190516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105824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105824 h 473107"/>
                <a:gd name="connsiteX0" fmla="*/ 0 w 12192000"/>
                <a:gd name="connsiteY0" fmla="*/ 202596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0 w 12192000"/>
                <a:gd name="connsiteY11" fmla="*/ 202596 h 473107"/>
                <a:gd name="connsiteX0" fmla="*/ 9728 w 12192000"/>
                <a:gd name="connsiteY0" fmla="*/ 84319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9728 w 12192000"/>
                <a:gd name="connsiteY11" fmla="*/ 84319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2013626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45148 w 12192000"/>
                <a:gd name="connsiteY2" fmla="*/ 106010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618688 w 12192000"/>
                <a:gd name="connsiteY2" fmla="*/ 95259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33863 w 12192000"/>
                <a:gd name="connsiteY2" fmla="*/ 11676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6575898 w 12192000"/>
                <a:gd name="connsiteY2" fmla="*/ 115753 h 473107"/>
                <a:gd name="connsiteX3" fmla="*/ 7947498 w 12192000"/>
                <a:gd name="connsiteY3" fmla="*/ 372772 h 473107"/>
                <a:gd name="connsiteX4" fmla="*/ 9465013 w 12192000"/>
                <a:gd name="connsiteY4" fmla="*/ 35362 h 473107"/>
                <a:gd name="connsiteX5" fmla="*/ 10525328 w 12192000"/>
                <a:gd name="connsiteY5" fmla="*/ 247306 h 473107"/>
                <a:gd name="connsiteX6" fmla="*/ 11430000 w 12192000"/>
                <a:gd name="connsiteY6" fmla="*/ 0 h 473107"/>
                <a:gd name="connsiteX7" fmla="*/ 12192000 w 12192000"/>
                <a:gd name="connsiteY7" fmla="*/ 105824 h 473107"/>
                <a:gd name="connsiteX8" fmla="*/ 12192000 w 12192000"/>
                <a:gd name="connsiteY8" fmla="*/ 473107 h 473107"/>
                <a:gd name="connsiteX9" fmla="*/ 0 w 12192000"/>
                <a:gd name="connsiteY9" fmla="*/ 473107 h 473107"/>
                <a:gd name="connsiteX10" fmla="*/ 29183 w 12192000"/>
                <a:gd name="connsiteY10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792064 w 12192000"/>
                <a:gd name="connsiteY2" fmla="*/ 290316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5001267 w 12192000"/>
                <a:gd name="connsiteY2" fmla="*/ 408593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4817468 w 12192000"/>
                <a:gd name="connsiteY2" fmla="*/ 322574 h 473107"/>
                <a:gd name="connsiteX3" fmla="*/ 6575898 w 12192000"/>
                <a:gd name="connsiteY3" fmla="*/ 115753 h 473107"/>
                <a:gd name="connsiteX4" fmla="*/ 7947498 w 12192000"/>
                <a:gd name="connsiteY4" fmla="*/ 372772 h 473107"/>
                <a:gd name="connsiteX5" fmla="*/ 9465013 w 12192000"/>
                <a:gd name="connsiteY5" fmla="*/ 35362 h 473107"/>
                <a:gd name="connsiteX6" fmla="*/ 10525328 w 12192000"/>
                <a:gd name="connsiteY6" fmla="*/ 247306 h 473107"/>
                <a:gd name="connsiteX7" fmla="*/ 11430000 w 12192000"/>
                <a:gd name="connsiteY7" fmla="*/ 0 h 473107"/>
                <a:gd name="connsiteX8" fmla="*/ 12192000 w 12192000"/>
                <a:gd name="connsiteY8" fmla="*/ 105824 h 473107"/>
                <a:gd name="connsiteX9" fmla="*/ 12192000 w 12192000"/>
                <a:gd name="connsiteY9" fmla="*/ 473107 h 473107"/>
                <a:gd name="connsiteX10" fmla="*/ 0 w 12192000"/>
                <a:gd name="connsiteY10" fmla="*/ 473107 h 473107"/>
                <a:gd name="connsiteX11" fmla="*/ 29183 w 12192000"/>
                <a:gd name="connsiteY11" fmla="*/ 127328 h 473107"/>
                <a:gd name="connsiteX0" fmla="*/ 29183 w 12192000"/>
                <a:gd name="connsiteY0" fmla="*/ 127328 h 473107"/>
                <a:gd name="connsiteX1" fmla="*/ 1838528 w 12192000"/>
                <a:gd name="connsiteY1" fmla="*/ 29230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96569 w 12192000"/>
                <a:gd name="connsiteY1" fmla="*/ 212021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1877222 w 12192000"/>
                <a:gd name="connsiteY1" fmla="*/ 222774 h 473107"/>
                <a:gd name="connsiteX2" fmla="*/ 3472834 w 12192000"/>
                <a:gd name="connsiteY2" fmla="*/ 107525 h 473107"/>
                <a:gd name="connsiteX3" fmla="*/ 4817468 w 12192000"/>
                <a:gd name="connsiteY3" fmla="*/ 322574 h 473107"/>
                <a:gd name="connsiteX4" fmla="*/ 6575898 w 12192000"/>
                <a:gd name="connsiteY4" fmla="*/ 115753 h 473107"/>
                <a:gd name="connsiteX5" fmla="*/ 7947498 w 12192000"/>
                <a:gd name="connsiteY5" fmla="*/ 372772 h 473107"/>
                <a:gd name="connsiteX6" fmla="*/ 9465013 w 12192000"/>
                <a:gd name="connsiteY6" fmla="*/ 35362 h 473107"/>
                <a:gd name="connsiteX7" fmla="*/ 10525328 w 12192000"/>
                <a:gd name="connsiteY7" fmla="*/ 247306 h 473107"/>
                <a:gd name="connsiteX8" fmla="*/ 11430000 w 12192000"/>
                <a:gd name="connsiteY8" fmla="*/ 0 h 473107"/>
                <a:gd name="connsiteX9" fmla="*/ 12192000 w 12192000"/>
                <a:gd name="connsiteY9" fmla="*/ 105824 h 473107"/>
                <a:gd name="connsiteX10" fmla="*/ 12192000 w 12192000"/>
                <a:gd name="connsiteY10" fmla="*/ 473107 h 473107"/>
                <a:gd name="connsiteX11" fmla="*/ 0 w 12192000"/>
                <a:gd name="connsiteY11" fmla="*/ 473107 h 473107"/>
                <a:gd name="connsiteX12" fmla="*/ 29183 w 12192000"/>
                <a:gd name="connsiteY12" fmla="*/ 127328 h 473107"/>
                <a:gd name="connsiteX0" fmla="*/ 29183 w 12192000"/>
                <a:gd name="connsiteY0" fmla="*/ 127328 h 473107"/>
                <a:gd name="connsiteX1" fmla="*/ 996384 w 12192000"/>
                <a:gd name="connsiteY1" fmla="*/ 182791 h 473107"/>
                <a:gd name="connsiteX2" fmla="*/ 1877222 w 12192000"/>
                <a:gd name="connsiteY2" fmla="*/ 222774 h 473107"/>
                <a:gd name="connsiteX3" fmla="*/ 3472834 w 12192000"/>
                <a:gd name="connsiteY3" fmla="*/ 107525 h 473107"/>
                <a:gd name="connsiteX4" fmla="*/ 4817468 w 12192000"/>
                <a:gd name="connsiteY4" fmla="*/ 322574 h 473107"/>
                <a:gd name="connsiteX5" fmla="*/ 6575898 w 12192000"/>
                <a:gd name="connsiteY5" fmla="*/ 115753 h 473107"/>
                <a:gd name="connsiteX6" fmla="*/ 7947498 w 12192000"/>
                <a:gd name="connsiteY6" fmla="*/ 372772 h 473107"/>
                <a:gd name="connsiteX7" fmla="*/ 9465013 w 12192000"/>
                <a:gd name="connsiteY7" fmla="*/ 35362 h 473107"/>
                <a:gd name="connsiteX8" fmla="*/ 10525328 w 12192000"/>
                <a:gd name="connsiteY8" fmla="*/ 247306 h 473107"/>
                <a:gd name="connsiteX9" fmla="*/ 11430000 w 12192000"/>
                <a:gd name="connsiteY9" fmla="*/ 0 h 473107"/>
                <a:gd name="connsiteX10" fmla="*/ 12192000 w 12192000"/>
                <a:gd name="connsiteY10" fmla="*/ 105824 h 473107"/>
                <a:gd name="connsiteX11" fmla="*/ 12192000 w 12192000"/>
                <a:gd name="connsiteY11" fmla="*/ 473107 h 473107"/>
                <a:gd name="connsiteX12" fmla="*/ 0 w 12192000"/>
                <a:gd name="connsiteY12" fmla="*/ 473107 h 473107"/>
                <a:gd name="connsiteX13" fmla="*/ 29183 w 12192000"/>
                <a:gd name="connsiteY13" fmla="*/ 127328 h 47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473107">
                  <a:moveTo>
                    <a:pt x="29183" y="127328"/>
                  </a:moveTo>
                  <a:cubicBezTo>
                    <a:pt x="190410" y="96863"/>
                    <a:pt x="688378" y="166883"/>
                    <a:pt x="996384" y="182791"/>
                  </a:cubicBezTo>
                  <a:cubicBezTo>
                    <a:pt x="1304390" y="198699"/>
                    <a:pt x="1459643" y="253239"/>
                    <a:pt x="1877222" y="222774"/>
                  </a:cubicBezTo>
                  <a:cubicBezTo>
                    <a:pt x="2451164" y="232018"/>
                    <a:pt x="2976344" y="58634"/>
                    <a:pt x="3472834" y="107525"/>
                  </a:cubicBezTo>
                  <a:cubicBezTo>
                    <a:pt x="3969324" y="156416"/>
                    <a:pt x="4300291" y="333747"/>
                    <a:pt x="4817468" y="322574"/>
                  </a:cubicBezTo>
                  <a:cubicBezTo>
                    <a:pt x="5334645" y="311401"/>
                    <a:pt x="5876877" y="60793"/>
                    <a:pt x="6575898" y="115753"/>
                  </a:cubicBezTo>
                  <a:cubicBezTo>
                    <a:pt x="7298987" y="131966"/>
                    <a:pt x="7224409" y="356559"/>
                    <a:pt x="7947498" y="372772"/>
                  </a:cubicBezTo>
                  <a:cubicBezTo>
                    <a:pt x="8631677" y="356559"/>
                    <a:pt x="8780834" y="51575"/>
                    <a:pt x="9465013" y="35362"/>
                  </a:cubicBezTo>
                  <a:cubicBezTo>
                    <a:pt x="9831421" y="48664"/>
                    <a:pt x="10158920" y="234004"/>
                    <a:pt x="10525328" y="247306"/>
                  </a:cubicBezTo>
                  <a:cubicBezTo>
                    <a:pt x="10885251" y="218633"/>
                    <a:pt x="11070077" y="28673"/>
                    <a:pt x="11430000" y="0"/>
                  </a:cubicBezTo>
                  <a:lnTo>
                    <a:pt x="12192000" y="105824"/>
                  </a:lnTo>
                  <a:lnTo>
                    <a:pt x="12192000" y="473107"/>
                  </a:lnTo>
                  <a:lnTo>
                    <a:pt x="0" y="473107"/>
                  </a:lnTo>
                  <a:lnTo>
                    <a:pt x="29183" y="12732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>
                <a:solidFill>
                  <a:srgbClr val="BC6C25"/>
                </a:solidFill>
              </a:endParaRPr>
            </a:p>
          </p:txBody>
        </p:sp>
      </p:grpSp>
      <p:pic>
        <p:nvPicPr>
          <p:cNvPr id="6" name="תמונה 5" descr="תמונה שמכילה בחוץ, שמיים, לבוש, אדם&#10;&#10;התיאור נוצר באופן אוטומטי">
            <a:extLst>
              <a:ext uri="{FF2B5EF4-FFF2-40B4-BE49-F238E27FC236}">
                <a16:creationId xmlns:a16="http://schemas.microsoft.com/office/drawing/2014/main" id="{23BDD719-D054-EC52-4E80-38D2A18B44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06" y="3180640"/>
            <a:ext cx="2905877" cy="2179407"/>
          </a:xfrm>
          <a:prstGeom prst="rect">
            <a:avLst/>
          </a:prstGeom>
        </p:spPr>
      </p:pic>
      <p:pic>
        <p:nvPicPr>
          <p:cNvPr id="8" name="תמונה 7" descr="תמונה שמכילה טקסט, בחוץ, שמיים, עץ&#10;&#10;התיאור נוצר באופן אוטומטי">
            <a:extLst>
              <a:ext uri="{FF2B5EF4-FFF2-40B4-BE49-F238E27FC236}">
                <a16:creationId xmlns:a16="http://schemas.microsoft.com/office/drawing/2014/main" id="{F2ED8C32-281A-B871-CE41-83CFF2A7CD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08" y="408251"/>
            <a:ext cx="2905875" cy="2179406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C893E71F-5D8F-3EBC-80D1-374B55F9FB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4728" y="4748530"/>
            <a:ext cx="2891996" cy="144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21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84" y="829184"/>
            <a:ext cx="10873740" cy="1322585"/>
          </a:xfrm>
        </p:spPr>
        <p:txBody>
          <a:bodyPr/>
          <a:lstStyle/>
          <a:p>
            <a:pPr algn="ctr" rtl="1">
              <a:lnSpc>
                <a:spcPct val="100000"/>
              </a:lnSpc>
            </a:pPr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מכפיל </a:t>
            </a:r>
            <a:r>
              <a:rPr lang="he-IL" dirty="0" err="1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כח</a:t>
            </a:r>
            <a:r>
              <a:rPr lang="he-IL" dirty="0">
                <a:solidFill>
                  <a:srgbClr val="48453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לתפעול הפסולת ומוקד שליטה ובקרה </a:t>
            </a:r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id="{32D4500D-AFA4-CAB0-2A86-300CB760C7C8}"/>
              </a:ext>
            </a:extLst>
          </p:cNvPr>
          <p:cNvSpPr/>
          <p:nvPr/>
        </p:nvSpPr>
        <p:spPr>
          <a:xfrm>
            <a:off x="4959946" y="2211111"/>
            <a:ext cx="2142565" cy="116542"/>
          </a:xfrm>
          <a:prstGeom prst="rect">
            <a:avLst/>
          </a:prstGeom>
          <a:solidFill>
            <a:srgbClr val="BC6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6" name="Google Shape;179;p2" descr="Image">
            <a:extLst>
              <a:ext uri="{FF2B5EF4-FFF2-40B4-BE49-F238E27FC236}">
                <a16:creationId xmlns:a16="http://schemas.microsoft.com/office/drawing/2014/main" id="{D974CF17-659D-A02D-7055-6422EA4C98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212" y="46660"/>
            <a:ext cx="1525025" cy="7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210D901-B061-9B3A-48E6-0738801E75AD}"/>
              </a:ext>
            </a:extLst>
          </p:cNvPr>
          <p:cNvSpPr txBox="1"/>
          <p:nvPr/>
        </p:nvSpPr>
        <p:spPr>
          <a:xfrm>
            <a:off x="793675" y="2728822"/>
            <a:ext cx="10965527" cy="33733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R="360045" lvl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על מנת להניע את התהליך </a:t>
            </a:r>
            <a:r>
              <a:rPr lang="he-IL" b="1" dirty="0" err="1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מחוייבים</a:t>
            </a: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 לגייס </a:t>
            </a:r>
            <a:r>
              <a:rPr lang="he-IL" b="1" dirty="0" err="1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כח</a:t>
            </a: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 אדם ייעודי למשימת ניהול הפסולת, כאשר 90%</a:t>
            </a:r>
            <a:r>
              <a:rPr lang="en-US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ממנו מתוקצב ע"י המשרד להגנת הסביבה, ורק 10% מעלותו מושתת על רשויות האשכול.</a:t>
            </a:r>
          </a:p>
          <a:p>
            <a:pPr marR="360045" lvl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 </a:t>
            </a: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הצבת מנהל לניהול מכרזי קבלנים, אתרי קצה, רכש טכנולוגיה, רכש כלי אצירה, ביצוע ההסברה וביצע מערך הפסולת באשכול. </a:t>
            </a:r>
            <a:endParaRPr lang="he-IL" b="1" dirty="0">
              <a:solidFill>
                <a:srgbClr val="826440"/>
              </a:solidFill>
              <a:latin typeface="Calibri" panose="020F0502020204030204" pitchFamily="34" charset="0"/>
              <a:ea typeface="Noto Sans Symbols"/>
              <a:cs typeface="Calibri" panose="020F0502020204030204" pitchFamily="34" charset="0"/>
            </a:endParaRPr>
          </a:p>
          <a:p>
            <a:pPr marL="342900" marR="360045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✔"/>
            </a:pPr>
            <a:r>
              <a:rPr lang="he-IL" b="1" dirty="0">
                <a:solidFill>
                  <a:srgbClr val="826440"/>
                </a:solidFill>
                <a:effectLst/>
                <a:latin typeface="Calibri" panose="020F0502020204030204" pitchFamily="34" charset="0"/>
                <a:ea typeface="Noto Sans Symbols"/>
                <a:cs typeface="Calibri" panose="020F0502020204030204" pitchFamily="34" charset="0"/>
              </a:rPr>
              <a:t>הצבת מפקח כולל איוש מוקד השליטה והבקרה הטכנולוגי.</a:t>
            </a:r>
          </a:p>
          <a:p>
            <a:pPr marR="360045" lvl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he-IL" b="1" dirty="0">
                <a:solidFill>
                  <a:srgbClr val="8264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האיוש בהתאם להרחבת זרמי הפינוי. </a:t>
            </a:r>
          </a:p>
          <a:p>
            <a:pPr marR="360045" lvl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he-I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9277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wiss">
    <a:dk1>
      <a:srgbClr val="000000"/>
    </a:dk1>
    <a:lt1>
      <a:srgbClr val="FFFFFF"/>
    </a:lt1>
    <a:dk2>
      <a:srgbClr val="E4E4E4"/>
    </a:dk2>
    <a:lt2>
      <a:srgbClr val="7CA655"/>
    </a:lt2>
    <a:accent1>
      <a:srgbClr val="A9D4DB"/>
    </a:accent1>
    <a:accent2>
      <a:srgbClr val="FBE284"/>
    </a:accent2>
    <a:accent3>
      <a:srgbClr val="4495A2"/>
    </a:accent3>
    <a:accent4>
      <a:srgbClr val="AA5881"/>
    </a:accent4>
    <a:accent5>
      <a:srgbClr val="E06742"/>
    </a:accent5>
    <a:accent6>
      <a:srgbClr val="F9D448"/>
    </a:accent6>
    <a:hlink>
      <a:srgbClr val="4495A2"/>
    </a:hlink>
    <a:folHlink>
      <a:srgbClr val="AA5881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1457</TotalTime>
  <Words>635</Words>
  <Application>Microsoft Office PowerPoint</Application>
  <PresentationFormat>מסך רחב</PresentationFormat>
  <Paragraphs>77</Paragraphs>
  <Slides>10</Slides>
  <Notes>10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6" baseType="lpstr">
      <vt:lpstr>Arial</vt:lpstr>
      <vt:lpstr>Calibri</vt:lpstr>
      <vt:lpstr>Franklin Gothic Book</vt:lpstr>
      <vt:lpstr>Franklin Gothic Demi</vt:lpstr>
      <vt:lpstr>Wingdings</vt:lpstr>
      <vt:lpstr>Custom</vt:lpstr>
      <vt:lpstr>מצגת של PowerPoint‏</vt:lpstr>
      <vt:lpstr>מצגת של PowerPoint‏</vt:lpstr>
      <vt:lpstr>יתרונות עקרון הגודל ושיתוף הפעולה</vt:lpstr>
      <vt:lpstr>שירות לתושב  באמצעות הצבת אמצעים טכנולוגיים ואיוש מוקד שליטה ובקרה </vt:lpstr>
      <vt:lpstr> התקנת ציוד טכנולוגי  </vt:lpstr>
      <vt:lpstr>אתר תלתן : הקמת אתרי קצה מקומיים הקמת מתקן מיון, מתקן טיפול אנארובי </vt:lpstr>
      <vt:lpstr>מכרזים לרכש כלי אצירה ולפינוי מפגעים סביבתיים</vt:lpstr>
      <vt:lpstr>תוכנית פרסום והסברה</vt:lpstr>
      <vt:lpstr> מכפיל כח לתפעול הפסולת ומוקד שליטה ובקרה </vt:lpstr>
      <vt:lpstr>סיכום – מה הרשויות מקבלות?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Nitzan Zilberman</dc:creator>
  <cp:lastModifiedBy>נירית טיירי</cp:lastModifiedBy>
  <cp:revision>93</cp:revision>
  <dcterms:created xsi:type="dcterms:W3CDTF">2024-08-22T08:11:28Z</dcterms:created>
  <dcterms:modified xsi:type="dcterms:W3CDTF">2026-02-25T09:57:02Z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